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2" r:id="rId1"/>
  </p:sldMasterIdLst>
  <p:notesMasterIdLst>
    <p:notesMasterId r:id="rId43"/>
  </p:notesMasterIdLst>
  <p:handoutMasterIdLst>
    <p:handoutMasterId r:id="rId44"/>
  </p:handoutMasterIdLst>
  <p:sldIdLst>
    <p:sldId id="336" r:id="rId2"/>
    <p:sldId id="337" r:id="rId3"/>
    <p:sldId id="339" r:id="rId4"/>
    <p:sldId id="338" r:id="rId5"/>
    <p:sldId id="341" r:id="rId6"/>
    <p:sldId id="371" r:id="rId7"/>
    <p:sldId id="372" r:id="rId8"/>
    <p:sldId id="405" r:id="rId9"/>
    <p:sldId id="416" r:id="rId10"/>
    <p:sldId id="408" r:id="rId11"/>
    <p:sldId id="406" r:id="rId12"/>
    <p:sldId id="407" r:id="rId13"/>
    <p:sldId id="409" r:id="rId14"/>
    <p:sldId id="410" r:id="rId15"/>
    <p:sldId id="414" r:id="rId16"/>
    <p:sldId id="415" r:id="rId17"/>
    <p:sldId id="412" r:id="rId18"/>
    <p:sldId id="413" r:id="rId19"/>
    <p:sldId id="370" r:id="rId20"/>
    <p:sldId id="435" r:id="rId21"/>
    <p:sldId id="420" r:id="rId22"/>
    <p:sldId id="421" r:id="rId23"/>
    <p:sldId id="422" r:id="rId24"/>
    <p:sldId id="424" r:id="rId25"/>
    <p:sldId id="425" r:id="rId26"/>
    <p:sldId id="431" r:id="rId27"/>
    <p:sldId id="419" r:id="rId28"/>
    <p:sldId id="428" r:id="rId29"/>
    <p:sldId id="427" r:id="rId30"/>
    <p:sldId id="433" r:id="rId31"/>
    <p:sldId id="426" r:id="rId32"/>
    <p:sldId id="434" r:id="rId33"/>
    <p:sldId id="432" r:id="rId34"/>
    <p:sldId id="429" r:id="rId35"/>
    <p:sldId id="404" r:id="rId36"/>
    <p:sldId id="329" r:id="rId37"/>
    <p:sldId id="330" r:id="rId38"/>
    <p:sldId id="331" r:id="rId39"/>
    <p:sldId id="430" r:id="rId40"/>
    <p:sldId id="380" r:id="rId41"/>
    <p:sldId id="335"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56128" autoAdjust="0"/>
  </p:normalViewPr>
  <p:slideViewPr>
    <p:cSldViewPr>
      <p:cViewPr>
        <p:scale>
          <a:sx n="59" d="100"/>
          <a:sy n="59" d="100"/>
        </p:scale>
        <p:origin x="-3200" y="-176"/>
      </p:cViewPr>
      <p:guideLst>
        <p:guide orient="horz" pos="2160"/>
        <p:guide pos="2880"/>
      </p:guideLst>
    </p:cSldViewPr>
  </p:slideViewPr>
  <p:outlineViewPr>
    <p:cViewPr>
      <p:scale>
        <a:sx n="33" d="100"/>
        <a:sy n="33" d="100"/>
      </p:scale>
      <p:origin x="0" y="244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8" d="100"/>
          <a:sy n="68" d="100"/>
        </p:scale>
        <p:origin x="-2328"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1FFA0-73A2-47D6-9861-B5BEEF1B3AC4}" type="doc">
      <dgm:prSet loTypeId="urn:microsoft.com/office/officeart/2005/8/layout/pyramid3" loCatId="pyramid" qsTypeId="urn:microsoft.com/office/officeart/2005/8/quickstyle/simple1" qsCatId="simple" csTypeId="urn:microsoft.com/office/officeart/2005/8/colors/accent1_2" csCatId="accent1" phldr="1"/>
      <dgm:spPr/>
    </dgm:pt>
    <dgm:pt modelId="{C40D1C88-5756-481D-A28F-30840EAC0AE0}">
      <dgm:prSet phldrT="[Text]" phldr="1" custT="1"/>
      <dgm:spPr>
        <a:solidFill>
          <a:schemeClr val="bg2">
            <a:lumMod val="50000"/>
          </a:schemeClr>
        </a:solidFill>
      </dgm:spPr>
      <dgm:t>
        <a:bodyPr/>
        <a:lstStyle/>
        <a:p>
          <a:endParaRPr lang="en-US" sz="200" dirty="0">
            <a:solidFill>
              <a:srgbClr val="0085BA"/>
            </a:solidFill>
          </a:endParaRPr>
        </a:p>
      </dgm:t>
    </dgm:pt>
    <dgm:pt modelId="{FA8D6E6B-EE60-4D5C-B53E-8717CA326AF8}" type="parTrans" cxnId="{90CE4FD1-1EB4-491A-87A1-6433FD737475}">
      <dgm:prSet/>
      <dgm:spPr/>
      <dgm:t>
        <a:bodyPr/>
        <a:lstStyle/>
        <a:p>
          <a:endParaRPr lang="en-US" sz="200"/>
        </a:p>
      </dgm:t>
    </dgm:pt>
    <dgm:pt modelId="{9C77D126-8738-4591-864F-7412012CA488}" type="sibTrans" cxnId="{90CE4FD1-1EB4-491A-87A1-6433FD737475}">
      <dgm:prSet/>
      <dgm:spPr/>
      <dgm:t>
        <a:bodyPr/>
        <a:lstStyle/>
        <a:p>
          <a:endParaRPr lang="en-US" sz="200"/>
        </a:p>
      </dgm:t>
    </dgm:pt>
    <dgm:pt modelId="{1F2C32A9-CFA3-4746-B9A5-D83A9CB85EC7}">
      <dgm:prSet phldrT="[Text]" phldr="1" custT="1"/>
      <dgm:spPr>
        <a:solidFill>
          <a:schemeClr val="bg2">
            <a:lumMod val="50000"/>
          </a:schemeClr>
        </a:solidFill>
      </dgm:spPr>
      <dgm:t>
        <a:bodyPr/>
        <a:lstStyle/>
        <a:p>
          <a:endParaRPr lang="en-US" sz="200" dirty="0">
            <a:solidFill>
              <a:srgbClr val="0085BA"/>
            </a:solidFill>
          </a:endParaRPr>
        </a:p>
      </dgm:t>
    </dgm:pt>
    <dgm:pt modelId="{E1A8BE00-BB15-4899-AA92-9983B1403301}" type="parTrans" cxnId="{530E36BA-E42A-4689-8FA3-A5C10E894844}">
      <dgm:prSet/>
      <dgm:spPr/>
      <dgm:t>
        <a:bodyPr/>
        <a:lstStyle/>
        <a:p>
          <a:endParaRPr lang="en-US" sz="200"/>
        </a:p>
      </dgm:t>
    </dgm:pt>
    <dgm:pt modelId="{749D0ECB-1434-4502-AF59-B3758B254B6F}" type="sibTrans" cxnId="{530E36BA-E42A-4689-8FA3-A5C10E894844}">
      <dgm:prSet/>
      <dgm:spPr/>
      <dgm:t>
        <a:bodyPr/>
        <a:lstStyle/>
        <a:p>
          <a:endParaRPr lang="en-US" sz="200"/>
        </a:p>
      </dgm:t>
    </dgm:pt>
    <dgm:pt modelId="{691B18BD-BDE5-4AEE-8BBA-6D5AD8A98046}">
      <dgm:prSet phldrT="[Text]" phldr="1" custT="1"/>
      <dgm:spPr>
        <a:solidFill>
          <a:schemeClr val="bg2">
            <a:lumMod val="50000"/>
          </a:schemeClr>
        </a:solidFill>
      </dgm:spPr>
      <dgm:t>
        <a:bodyPr/>
        <a:lstStyle/>
        <a:p>
          <a:endParaRPr lang="en-US" sz="200" dirty="0">
            <a:solidFill>
              <a:srgbClr val="0085BA"/>
            </a:solidFill>
          </a:endParaRPr>
        </a:p>
      </dgm:t>
    </dgm:pt>
    <dgm:pt modelId="{3DEC8488-2F54-4E64-9FBD-B89DFAD394FE}" type="parTrans" cxnId="{D4ADA228-1878-4AC2-B203-79CB618B77AA}">
      <dgm:prSet/>
      <dgm:spPr/>
      <dgm:t>
        <a:bodyPr/>
        <a:lstStyle/>
        <a:p>
          <a:endParaRPr lang="en-US" sz="200"/>
        </a:p>
      </dgm:t>
    </dgm:pt>
    <dgm:pt modelId="{823EFEBB-588A-492C-9A63-57FA9B3E2DC9}" type="sibTrans" cxnId="{D4ADA228-1878-4AC2-B203-79CB618B77AA}">
      <dgm:prSet/>
      <dgm:spPr/>
      <dgm:t>
        <a:bodyPr/>
        <a:lstStyle/>
        <a:p>
          <a:endParaRPr lang="en-US" sz="200"/>
        </a:p>
      </dgm:t>
    </dgm:pt>
    <dgm:pt modelId="{623AC32E-5A0D-4B5F-A599-C02841404E3D}">
      <dgm:prSet phldrT="[Text]" phldr="1" custT="1"/>
      <dgm:spPr>
        <a:solidFill>
          <a:schemeClr val="bg2">
            <a:lumMod val="50000"/>
          </a:schemeClr>
        </a:solidFill>
      </dgm:spPr>
      <dgm:t>
        <a:bodyPr/>
        <a:lstStyle/>
        <a:p>
          <a:endParaRPr lang="en-US" sz="200" dirty="0">
            <a:solidFill>
              <a:srgbClr val="0085BA"/>
            </a:solidFill>
          </a:endParaRPr>
        </a:p>
      </dgm:t>
    </dgm:pt>
    <dgm:pt modelId="{89F29691-E512-4F03-A1D3-FE6F70D094F1}" type="sibTrans" cxnId="{9E9B0510-8A24-4760-B01F-2684C1997425}">
      <dgm:prSet/>
      <dgm:spPr/>
      <dgm:t>
        <a:bodyPr/>
        <a:lstStyle/>
        <a:p>
          <a:endParaRPr lang="en-US" sz="200"/>
        </a:p>
      </dgm:t>
    </dgm:pt>
    <dgm:pt modelId="{8429A859-A6AC-4C93-AA4B-2341E2B9FED8}" type="parTrans" cxnId="{9E9B0510-8A24-4760-B01F-2684C1997425}">
      <dgm:prSet/>
      <dgm:spPr/>
      <dgm:t>
        <a:bodyPr/>
        <a:lstStyle/>
        <a:p>
          <a:endParaRPr lang="en-US" sz="200"/>
        </a:p>
      </dgm:t>
    </dgm:pt>
    <dgm:pt modelId="{1217664A-011E-4B0A-A9FD-A6CDF0A7C6AC}" type="pres">
      <dgm:prSet presAssocID="{95A1FFA0-73A2-47D6-9861-B5BEEF1B3AC4}" presName="Name0" presStyleCnt="0">
        <dgm:presLayoutVars>
          <dgm:dir/>
          <dgm:animLvl val="lvl"/>
          <dgm:resizeHandles val="exact"/>
        </dgm:presLayoutVars>
      </dgm:prSet>
      <dgm:spPr/>
    </dgm:pt>
    <dgm:pt modelId="{85BC75E7-E157-4791-95AB-89620DD6426F}" type="pres">
      <dgm:prSet presAssocID="{C40D1C88-5756-481D-A28F-30840EAC0AE0}" presName="Name8" presStyleCnt="0"/>
      <dgm:spPr/>
    </dgm:pt>
    <dgm:pt modelId="{B3C892EA-DAB2-40EE-87F8-DDDEE502AB4B}" type="pres">
      <dgm:prSet presAssocID="{C40D1C88-5756-481D-A28F-30840EAC0AE0}" presName="level" presStyleLbl="node1" presStyleIdx="0" presStyleCnt="4">
        <dgm:presLayoutVars>
          <dgm:chMax val="1"/>
          <dgm:bulletEnabled val="1"/>
        </dgm:presLayoutVars>
      </dgm:prSet>
      <dgm:spPr/>
      <dgm:t>
        <a:bodyPr/>
        <a:lstStyle/>
        <a:p>
          <a:endParaRPr lang="en-US"/>
        </a:p>
      </dgm:t>
    </dgm:pt>
    <dgm:pt modelId="{AA5ACFDB-E3C2-435F-BB24-D0A49E097F83}" type="pres">
      <dgm:prSet presAssocID="{C40D1C88-5756-481D-A28F-30840EAC0AE0}" presName="levelTx" presStyleLbl="revTx" presStyleIdx="0" presStyleCnt="0">
        <dgm:presLayoutVars>
          <dgm:chMax val="1"/>
          <dgm:bulletEnabled val="1"/>
        </dgm:presLayoutVars>
      </dgm:prSet>
      <dgm:spPr/>
      <dgm:t>
        <a:bodyPr/>
        <a:lstStyle/>
        <a:p>
          <a:endParaRPr lang="en-US"/>
        </a:p>
      </dgm:t>
    </dgm:pt>
    <dgm:pt modelId="{91305B8C-E0E7-4987-A950-44EC9D0490A2}" type="pres">
      <dgm:prSet presAssocID="{623AC32E-5A0D-4B5F-A599-C02841404E3D}" presName="Name8" presStyleCnt="0"/>
      <dgm:spPr/>
    </dgm:pt>
    <dgm:pt modelId="{E88EDC8F-8E17-45F4-8BF9-8A2D72FFBAF4}" type="pres">
      <dgm:prSet presAssocID="{623AC32E-5A0D-4B5F-A599-C02841404E3D}" presName="level" presStyleLbl="node1" presStyleIdx="1" presStyleCnt="4" custScaleY="13159">
        <dgm:presLayoutVars>
          <dgm:chMax val="1"/>
          <dgm:bulletEnabled val="1"/>
        </dgm:presLayoutVars>
      </dgm:prSet>
      <dgm:spPr/>
      <dgm:t>
        <a:bodyPr/>
        <a:lstStyle/>
        <a:p>
          <a:endParaRPr lang="en-US"/>
        </a:p>
      </dgm:t>
    </dgm:pt>
    <dgm:pt modelId="{3CEE28D9-6222-4DD0-8BC9-65F579A8D33F}" type="pres">
      <dgm:prSet presAssocID="{623AC32E-5A0D-4B5F-A599-C02841404E3D}" presName="levelTx" presStyleLbl="revTx" presStyleIdx="0" presStyleCnt="0">
        <dgm:presLayoutVars>
          <dgm:chMax val="1"/>
          <dgm:bulletEnabled val="1"/>
        </dgm:presLayoutVars>
      </dgm:prSet>
      <dgm:spPr/>
      <dgm:t>
        <a:bodyPr/>
        <a:lstStyle/>
        <a:p>
          <a:endParaRPr lang="en-US"/>
        </a:p>
      </dgm:t>
    </dgm:pt>
    <dgm:pt modelId="{EEC9C611-4CD7-44D8-83B5-DD30EB4E2AD7}" type="pres">
      <dgm:prSet presAssocID="{691B18BD-BDE5-4AEE-8BBA-6D5AD8A98046}" presName="Name8" presStyleCnt="0"/>
      <dgm:spPr/>
    </dgm:pt>
    <dgm:pt modelId="{DE672D4A-B9F4-42C0-8EEC-FD61D1717F43}" type="pres">
      <dgm:prSet presAssocID="{691B18BD-BDE5-4AEE-8BBA-6D5AD8A98046}" presName="level" presStyleLbl="node1" presStyleIdx="2" presStyleCnt="4" custScaleY="6399">
        <dgm:presLayoutVars>
          <dgm:chMax val="1"/>
          <dgm:bulletEnabled val="1"/>
        </dgm:presLayoutVars>
      </dgm:prSet>
      <dgm:spPr/>
      <dgm:t>
        <a:bodyPr/>
        <a:lstStyle/>
        <a:p>
          <a:endParaRPr lang="en-US"/>
        </a:p>
      </dgm:t>
    </dgm:pt>
    <dgm:pt modelId="{1590E142-D029-486C-81AF-78155F0675BE}" type="pres">
      <dgm:prSet presAssocID="{691B18BD-BDE5-4AEE-8BBA-6D5AD8A98046}" presName="levelTx" presStyleLbl="revTx" presStyleIdx="0" presStyleCnt="0">
        <dgm:presLayoutVars>
          <dgm:chMax val="1"/>
          <dgm:bulletEnabled val="1"/>
        </dgm:presLayoutVars>
      </dgm:prSet>
      <dgm:spPr/>
      <dgm:t>
        <a:bodyPr/>
        <a:lstStyle/>
        <a:p>
          <a:endParaRPr lang="en-US"/>
        </a:p>
      </dgm:t>
    </dgm:pt>
    <dgm:pt modelId="{C26B03D7-89AC-40EF-BDEB-4205D38CCE4F}" type="pres">
      <dgm:prSet presAssocID="{1F2C32A9-CFA3-4746-B9A5-D83A9CB85EC7}" presName="Name8" presStyleCnt="0"/>
      <dgm:spPr/>
    </dgm:pt>
    <dgm:pt modelId="{A5E15489-E60A-4E77-8C74-5529CF921DF6}" type="pres">
      <dgm:prSet presAssocID="{1F2C32A9-CFA3-4746-B9A5-D83A9CB85EC7}" presName="level" presStyleLbl="node1" presStyleIdx="3" presStyleCnt="4" custScaleY="4220">
        <dgm:presLayoutVars>
          <dgm:chMax val="1"/>
          <dgm:bulletEnabled val="1"/>
        </dgm:presLayoutVars>
      </dgm:prSet>
      <dgm:spPr/>
      <dgm:t>
        <a:bodyPr/>
        <a:lstStyle/>
        <a:p>
          <a:endParaRPr lang="en-US"/>
        </a:p>
      </dgm:t>
    </dgm:pt>
    <dgm:pt modelId="{8689A3E2-C879-40E8-B958-BE7631EA105D}" type="pres">
      <dgm:prSet presAssocID="{1F2C32A9-CFA3-4746-B9A5-D83A9CB85EC7}" presName="levelTx" presStyleLbl="revTx" presStyleIdx="0" presStyleCnt="0">
        <dgm:presLayoutVars>
          <dgm:chMax val="1"/>
          <dgm:bulletEnabled val="1"/>
        </dgm:presLayoutVars>
      </dgm:prSet>
      <dgm:spPr/>
      <dgm:t>
        <a:bodyPr/>
        <a:lstStyle/>
        <a:p>
          <a:endParaRPr lang="en-US"/>
        </a:p>
      </dgm:t>
    </dgm:pt>
  </dgm:ptLst>
  <dgm:cxnLst>
    <dgm:cxn modelId="{D4ADA228-1878-4AC2-B203-79CB618B77AA}" srcId="{95A1FFA0-73A2-47D6-9861-B5BEEF1B3AC4}" destId="{691B18BD-BDE5-4AEE-8BBA-6D5AD8A98046}" srcOrd="2" destOrd="0" parTransId="{3DEC8488-2F54-4E64-9FBD-B89DFAD394FE}" sibTransId="{823EFEBB-588A-492C-9A63-57FA9B3E2DC9}"/>
    <dgm:cxn modelId="{971E65DE-82D3-094C-8734-FF7C4647E8DC}" type="presOf" srcId="{95A1FFA0-73A2-47D6-9861-B5BEEF1B3AC4}" destId="{1217664A-011E-4B0A-A9FD-A6CDF0A7C6AC}" srcOrd="0" destOrd="0" presId="urn:microsoft.com/office/officeart/2005/8/layout/pyramid3"/>
    <dgm:cxn modelId="{9E9B0510-8A24-4760-B01F-2684C1997425}" srcId="{95A1FFA0-73A2-47D6-9861-B5BEEF1B3AC4}" destId="{623AC32E-5A0D-4B5F-A599-C02841404E3D}" srcOrd="1" destOrd="0" parTransId="{8429A859-A6AC-4C93-AA4B-2341E2B9FED8}" sibTransId="{89F29691-E512-4F03-A1D3-FE6F70D094F1}"/>
    <dgm:cxn modelId="{1DB39550-EE42-8142-95B4-2655EBA87FB8}" type="presOf" srcId="{C40D1C88-5756-481D-A28F-30840EAC0AE0}" destId="{B3C892EA-DAB2-40EE-87F8-DDDEE502AB4B}" srcOrd="0" destOrd="0" presId="urn:microsoft.com/office/officeart/2005/8/layout/pyramid3"/>
    <dgm:cxn modelId="{D983B92E-C1D8-BB47-B2E1-34ABEA9A8CF6}" type="presOf" srcId="{623AC32E-5A0D-4B5F-A599-C02841404E3D}" destId="{3CEE28D9-6222-4DD0-8BC9-65F579A8D33F}" srcOrd="1" destOrd="0" presId="urn:microsoft.com/office/officeart/2005/8/layout/pyramid3"/>
    <dgm:cxn modelId="{518F2D8C-A2B1-204C-8007-9AF315FBAAA8}" type="presOf" srcId="{C40D1C88-5756-481D-A28F-30840EAC0AE0}" destId="{AA5ACFDB-E3C2-435F-BB24-D0A49E097F83}" srcOrd="1" destOrd="0" presId="urn:microsoft.com/office/officeart/2005/8/layout/pyramid3"/>
    <dgm:cxn modelId="{078F8544-44E8-1444-A520-23CA2D3EE56A}" type="presOf" srcId="{1F2C32A9-CFA3-4746-B9A5-D83A9CB85EC7}" destId="{A5E15489-E60A-4E77-8C74-5529CF921DF6}" srcOrd="0" destOrd="0" presId="urn:microsoft.com/office/officeart/2005/8/layout/pyramid3"/>
    <dgm:cxn modelId="{5E4D974D-597C-C34F-8558-AF1D78E65212}" type="presOf" srcId="{1F2C32A9-CFA3-4746-B9A5-D83A9CB85EC7}" destId="{8689A3E2-C879-40E8-B958-BE7631EA105D}" srcOrd="1" destOrd="0" presId="urn:microsoft.com/office/officeart/2005/8/layout/pyramid3"/>
    <dgm:cxn modelId="{EE072C09-18D3-C04D-8B2F-2D03C5726F5B}" type="presOf" srcId="{691B18BD-BDE5-4AEE-8BBA-6D5AD8A98046}" destId="{DE672D4A-B9F4-42C0-8EEC-FD61D1717F43}" srcOrd="0" destOrd="0" presId="urn:microsoft.com/office/officeart/2005/8/layout/pyramid3"/>
    <dgm:cxn modelId="{90CE4FD1-1EB4-491A-87A1-6433FD737475}" srcId="{95A1FFA0-73A2-47D6-9861-B5BEEF1B3AC4}" destId="{C40D1C88-5756-481D-A28F-30840EAC0AE0}" srcOrd="0" destOrd="0" parTransId="{FA8D6E6B-EE60-4D5C-B53E-8717CA326AF8}" sibTransId="{9C77D126-8738-4591-864F-7412012CA488}"/>
    <dgm:cxn modelId="{530E36BA-E42A-4689-8FA3-A5C10E894844}" srcId="{95A1FFA0-73A2-47D6-9861-B5BEEF1B3AC4}" destId="{1F2C32A9-CFA3-4746-B9A5-D83A9CB85EC7}" srcOrd="3" destOrd="0" parTransId="{E1A8BE00-BB15-4899-AA92-9983B1403301}" sibTransId="{749D0ECB-1434-4502-AF59-B3758B254B6F}"/>
    <dgm:cxn modelId="{5B527FAE-15FA-DD40-8775-55469C35FC8D}" type="presOf" srcId="{691B18BD-BDE5-4AEE-8BBA-6D5AD8A98046}" destId="{1590E142-D029-486C-81AF-78155F0675BE}" srcOrd="1" destOrd="0" presId="urn:microsoft.com/office/officeart/2005/8/layout/pyramid3"/>
    <dgm:cxn modelId="{A5097F4B-3B69-4F4D-B319-A09EDA81E1E0}" type="presOf" srcId="{623AC32E-5A0D-4B5F-A599-C02841404E3D}" destId="{E88EDC8F-8E17-45F4-8BF9-8A2D72FFBAF4}" srcOrd="0" destOrd="0" presId="urn:microsoft.com/office/officeart/2005/8/layout/pyramid3"/>
    <dgm:cxn modelId="{B429EBC7-9315-7346-BC1C-38BE58A6B3E7}" type="presParOf" srcId="{1217664A-011E-4B0A-A9FD-A6CDF0A7C6AC}" destId="{85BC75E7-E157-4791-95AB-89620DD6426F}" srcOrd="0" destOrd="0" presId="urn:microsoft.com/office/officeart/2005/8/layout/pyramid3"/>
    <dgm:cxn modelId="{3CE83F20-B2C4-6149-8738-85A80693F5A7}" type="presParOf" srcId="{85BC75E7-E157-4791-95AB-89620DD6426F}" destId="{B3C892EA-DAB2-40EE-87F8-DDDEE502AB4B}" srcOrd="0" destOrd="0" presId="urn:microsoft.com/office/officeart/2005/8/layout/pyramid3"/>
    <dgm:cxn modelId="{F25D486E-3481-2146-9D96-D3DE49333169}" type="presParOf" srcId="{85BC75E7-E157-4791-95AB-89620DD6426F}" destId="{AA5ACFDB-E3C2-435F-BB24-D0A49E097F83}" srcOrd="1" destOrd="0" presId="urn:microsoft.com/office/officeart/2005/8/layout/pyramid3"/>
    <dgm:cxn modelId="{496FCCB5-F2FF-9744-BB65-38CAE5B4A010}" type="presParOf" srcId="{1217664A-011E-4B0A-A9FD-A6CDF0A7C6AC}" destId="{91305B8C-E0E7-4987-A950-44EC9D0490A2}" srcOrd="1" destOrd="0" presId="urn:microsoft.com/office/officeart/2005/8/layout/pyramid3"/>
    <dgm:cxn modelId="{EC2A8700-625B-9E43-94FC-7E1796EFBB9E}" type="presParOf" srcId="{91305B8C-E0E7-4987-A950-44EC9D0490A2}" destId="{E88EDC8F-8E17-45F4-8BF9-8A2D72FFBAF4}" srcOrd="0" destOrd="0" presId="urn:microsoft.com/office/officeart/2005/8/layout/pyramid3"/>
    <dgm:cxn modelId="{A9ED7D16-4418-474B-943D-515E66EE5BA9}" type="presParOf" srcId="{91305B8C-E0E7-4987-A950-44EC9D0490A2}" destId="{3CEE28D9-6222-4DD0-8BC9-65F579A8D33F}" srcOrd="1" destOrd="0" presId="urn:microsoft.com/office/officeart/2005/8/layout/pyramid3"/>
    <dgm:cxn modelId="{A9E01343-EDF1-0646-A643-4FDE8BE97586}" type="presParOf" srcId="{1217664A-011E-4B0A-A9FD-A6CDF0A7C6AC}" destId="{EEC9C611-4CD7-44D8-83B5-DD30EB4E2AD7}" srcOrd="2" destOrd="0" presId="urn:microsoft.com/office/officeart/2005/8/layout/pyramid3"/>
    <dgm:cxn modelId="{D20A8267-CE2E-2840-B67E-511163DF5A4E}" type="presParOf" srcId="{EEC9C611-4CD7-44D8-83B5-DD30EB4E2AD7}" destId="{DE672D4A-B9F4-42C0-8EEC-FD61D1717F43}" srcOrd="0" destOrd="0" presId="urn:microsoft.com/office/officeart/2005/8/layout/pyramid3"/>
    <dgm:cxn modelId="{EFCFA3E7-0AF7-B34A-B3B3-97227243729A}" type="presParOf" srcId="{EEC9C611-4CD7-44D8-83B5-DD30EB4E2AD7}" destId="{1590E142-D029-486C-81AF-78155F0675BE}" srcOrd="1" destOrd="0" presId="urn:microsoft.com/office/officeart/2005/8/layout/pyramid3"/>
    <dgm:cxn modelId="{996C379F-73E1-6543-8D12-113ECFD6ABFB}" type="presParOf" srcId="{1217664A-011E-4B0A-A9FD-A6CDF0A7C6AC}" destId="{C26B03D7-89AC-40EF-BDEB-4205D38CCE4F}" srcOrd="3" destOrd="0" presId="urn:microsoft.com/office/officeart/2005/8/layout/pyramid3"/>
    <dgm:cxn modelId="{00C8FFB3-CB2C-E44B-A3DD-272F75B85F10}" type="presParOf" srcId="{C26B03D7-89AC-40EF-BDEB-4205D38CCE4F}" destId="{A5E15489-E60A-4E77-8C74-5529CF921DF6}" srcOrd="0" destOrd="0" presId="urn:microsoft.com/office/officeart/2005/8/layout/pyramid3"/>
    <dgm:cxn modelId="{1B1DE6D0-55A5-B442-A5D6-000464E25C5F}" type="presParOf" srcId="{C26B03D7-89AC-40EF-BDEB-4205D38CCE4F}" destId="{8689A3E2-C879-40E8-B958-BE7631EA105D}"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892EA-DAB2-40EE-87F8-DDDEE502AB4B}">
      <dsp:nvSpPr>
        <dsp:cNvPr id="0" name=""/>
        <dsp:cNvSpPr/>
      </dsp:nvSpPr>
      <dsp:spPr>
        <a:xfrm rot="10800000">
          <a:off x="0" y="0"/>
          <a:ext cx="7277751" cy="3832081"/>
        </a:xfrm>
        <a:prstGeom prst="trapezoid">
          <a:avLst>
            <a:gd name="adj" fmla="val 76717"/>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lvl="0" algn="ctr" defTabSz="88900">
            <a:lnSpc>
              <a:spcPct val="90000"/>
            </a:lnSpc>
            <a:spcBef>
              <a:spcPct val="0"/>
            </a:spcBef>
            <a:spcAft>
              <a:spcPct val="35000"/>
            </a:spcAft>
          </a:pPr>
          <a:endParaRPr lang="en-US" sz="200" kern="1200" dirty="0">
            <a:solidFill>
              <a:srgbClr val="0085BA"/>
            </a:solidFill>
          </a:endParaRPr>
        </a:p>
      </dsp:txBody>
      <dsp:txXfrm rot="-10800000">
        <a:off x="1273606" y="0"/>
        <a:ext cx="4730538" cy="3832081"/>
      </dsp:txXfrm>
    </dsp:sp>
    <dsp:sp modelId="{E88EDC8F-8E17-45F4-8BF9-8A2D72FFBAF4}">
      <dsp:nvSpPr>
        <dsp:cNvPr id="0" name=""/>
        <dsp:cNvSpPr/>
      </dsp:nvSpPr>
      <dsp:spPr>
        <a:xfrm rot="10800000">
          <a:off x="2939840" y="3832081"/>
          <a:ext cx="1398070" cy="504263"/>
        </a:xfrm>
        <a:prstGeom prst="trapezoid">
          <a:avLst>
            <a:gd name="adj" fmla="val 76717"/>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lvl="0" algn="ctr" defTabSz="88900">
            <a:lnSpc>
              <a:spcPct val="90000"/>
            </a:lnSpc>
            <a:spcBef>
              <a:spcPct val="0"/>
            </a:spcBef>
            <a:spcAft>
              <a:spcPct val="35000"/>
            </a:spcAft>
          </a:pPr>
          <a:endParaRPr lang="en-US" sz="200" kern="1200" dirty="0">
            <a:solidFill>
              <a:srgbClr val="0085BA"/>
            </a:solidFill>
          </a:endParaRPr>
        </a:p>
      </dsp:txBody>
      <dsp:txXfrm rot="-10800000">
        <a:off x="3184502" y="3832081"/>
        <a:ext cx="908745" cy="504263"/>
      </dsp:txXfrm>
    </dsp:sp>
    <dsp:sp modelId="{DE672D4A-B9F4-42C0-8EEC-FD61D1717F43}">
      <dsp:nvSpPr>
        <dsp:cNvPr id="0" name=""/>
        <dsp:cNvSpPr/>
      </dsp:nvSpPr>
      <dsp:spPr>
        <a:xfrm rot="10800000">
          <a:off x="3326693" y="4336345"/>
          <a:ext cx="624363" cy="245214"/>
        </a:xfrm>
        <a:prstGeom prst="trapezoid">
          <a:avLst>
            <a:gd name="adj" fmla="val 76717"/>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lvl="0" algn="ctr" defTabSz="88900">
            <a:lnSpc>
              <a:spcPct val="90000"/>
            </a:lnSpc>
            <a:spcBef>
              <a:spcPct val="0"/>
            </a:spcBef>
            <a:spcAft>
              <a:spcPct val="35000"/>
            </a:spcAft>
          </a:pPr>
          <a:endParaRPr lang="en-US" sz="200" kern="1200" dirty="0">
            <a:solidFill>
              <a:srgbClr val="0085BA"/>
            </a:solidFill>
          </a:endParaRPr>
        </a:p>
      </dsp:txBody>
      <dsp:txXfrm rot="-10800000">
        <a:off x="3435957" y="4336345"/>
        <a:ext cx="405836" cy="245214"/>
      </dsp:txXfrm>
    </dsp:sp>
    <dsp:sp modelId="{A5E15489-E60A-4E77-8C74-5529CF921DF6}">
      <dsp:nvSpPr>
        <dsp:cNvPr id="0" name=""/>
        <dsp:cNvSpPr/>
      </dsp:nvSpPr>
      <dsp:spPr>
        <a:xfrm rot="10800000">
          <a:off x="3514814" y="4581560"/>
          <a:ext cx="248122" cy="161713"/>
        </a:xfrm>
        <a:prstGeom prst="trapezoid">
          <a:avLst>
            <a:gd name="adj" fmla="val 76717"/>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lvl="0" algn="ctr" defTabSz="88900">
            <a:lnSpc>
              <a:spcPct val="90000"/>
            </a:lnSpc>
            <a:spcBef>
              <a:spcPct val="0"/>
            </a:spcBef>
            <a:spcAft>
              <a:spcPct val="35000"/>
            </a:spcAft>
          </a:pPr>
          <a:endParaRPr lang="en-US" sz="200" kern="1200" dirty="0">
            <a:solidFill>
              <a:srgbClr val="0085BA"/>
            </a:solidFill>
          </a:endParaRPr>
        </a:p>
      </dsp:txBody>
      <dsp:txXfrm rot="-10800000">
        <a:off x="3514814" y="4581560"/>
        <a:ext cx="248122" cy="1617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D803192F-543E-FF47-82A7-B409BF6DCD55}" type="datetimeFigureOut">
              <a:rPr lang="en-US" smtClean="0"/>
              <a:t>11/24/14</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08143AB6-4DB1-F447-A8E8-90542FF17D95}" type="slidenum">
              <a:rPr lang="en-US" smtClean="0"/>
              <a:t>‹#›</a:t>
            </a:fld>
            <a:endParaRPr lang="en-US"/>
          </a:p>
        </p:txBody>
      </p:sp>
    </p:spTree>
    <p:extLst>
      <p:ext uri="{BB962C8B-B14F-4D97-AF65-F5344CB8AC3E}">
        <p14:creationId xmlns:p14="http://schemas.microsoft.com/office/powerpoint/2010/main" val="338563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D024FE8-98B0-4F0D-B593-13A3C8B11BCF}" type="datetimeFigureOut">
              <a:rPr lang="en-US" smtClean="0"/>
              <a:pPr/>
              <a:t>11/24/14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28DBD9A-8D03-43F8-84F4-EF63B68B219C}" type="slidenum">
              <a:rPr lang="en-US" smtClean="0"/>
              <a:pPr/>
              <a:t>‹#›</a:t>
            </a:fld>
            <a:endParaRPr lang="en-US"/>
          </a:p>
        </p:txBody>
      </p:sp>
    </p:spTree>
    <p:extLst>
      <p:ext uri="{BB962C8B-B14F-4D97-AF65-F5344CB8AC3E}">
        <p14:creationId xmlns:p14="http://schemas.microsoft.com/office/powerpoint/2010/main" val="362857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pr.org/2011/07/28/138791912/victims-confront-offenders-face-to-face" TargetMode="External"/><Relationship Id="rId4" Type="http://schemas.openxmlformats.org/officeDocument/2006/relationships/hyperlink" Target="http://www.nccd-crc.org/"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leona</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a:t>
            </a:fld>
            <a:endParaRPr lang="en-US"/>
          </a:p>
        </p:txBody>
      </p:sp>
    </p:spTree>
    <p:extLst>
      <p:ext uri="{BB962C8B-B14F-4D97-AF65-F5344CB8AC3E}">
        <p14:creationId xmlns:p14="http://schemas.microsoft.com/office/powerpoint/2010/main" val="136497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joan</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10</a:t>
            </a:fld>
            <a:endParaRPr lang="en-US"/>
          </a:p>
        </p:txBody>
      </p:sp>
    </p:spTree>
    <p:extLst>
      <p:ext uri="{BB962C8B-B14F-4D97-AF65-F5344CB8AC3E}">
        <p14:creationId xmlns:p14="http://schemas.microsoft.com/office/powerpoint/2010/main" val="135929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Cordelia</a:t>
            </a:r>
          </a:p>
          <a:p>
            <a:r>
              <a:rPr lang="en-US" dirty="0" smtClean="0"/>
              <a:t>Last 2 decades more and more awareness of child sexual abuse</a:t>
            </a:r>
          </a:p>
          <a:p>
            <a:r>
              <a:rPr lang="en-US" dirty="0" smtClean="0"/>
              <a:t>Last 2 decades, more and more punitive</a:t>
            </a:r>
            <a:r>
              <a:rPr lang="en-US" baseline="0" dirty="0" smtClean="0"/>
              <a:t> approaches to sex offenders</a:t>
            </a:r>
          </a:p>
          <a:p>
            <a:r>
              <a:rPr lang="en-US" baseline="0" dirty="0" smtClean="0"/>
              <a:t>These punitive approaches don’t work when families don’t want to report the abuse, when it is a child or young teen who is abusing, etc.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11</a:t>
            </a:fld>
            <a:endParaRPr lang="en-US"/>
          </a:p>
        </p:txBody>
      </p:sp>
    </p:spTree>
    <p:extLst>
      <p:ext uri="{BB962C8B-B14F-4D97-AF65-F5344CB8AC3E}">
        <p14:creationId xmlns:p14="http://schemas.microsoft.com/office/powerpoint/2010/main" val="279404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cordelia</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12</a:t>
            </a:fld>
            <a:endParaRPr lang="en-US"/>
          </a:p>
        </p:txBody>
      </p:sp>
    </p:spTree>
    <p:extLst>
      <p:ext uri="{BB962C8B-B14F-4D97-AF65-F5344CB8AC3E}">
        <p14:creationId xmlns:p14="http://schemas.microsoft.com/office/powerpoint/2010/main" val="27023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Cordelia</a:t>
            </a:r>
          </a:p>
          <a:p>
            <a:r>
              <a:rPr lang="en-US" dirty="0" smtClean="0"/>
              <a:t>Many</a:t>
            </a:r>
            <a:r>
              <a:rPr lang="en-US" baseline="0" dirty="0" smtClean="0"/>
              <a:t> circumstances RJ will NOT work (</a:t>
            </a:r>
            <a:r>
              <a:rPr lang="en-US" baseline="0" dirty="0" err="1" smtClean="0"/>
              <a:t>eg</a:t>
            </a:r>
            <a:r>
              <a:rPr lang="en-US" baseline="0" dirty="0" smtClean="0"/>
              <a:t>., sexual violence where sex offender does not take responsibility for actions)  </a:t>
            </a:r>
          </a:p>
          <a:p>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13</a:t>
            </a:fld>
            <a:endParaRPr lang="en-US"/>
          </a:p>
        </p:txBody>
      </p:sp>
    </p:spTree>
    <p:extLst>
      <p:ext uri="{BB962C8B-B14F-4D97-AF65-F5344CB8AC3E}">
        <p14:creationId xmlns:p14="http://schemas.microsoft.com/office/powerpoint/2010/main" val="305519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Cordelia</a:t>
            </a:r>
          </a:p>
          <a:p>
            <a:r>
              <a:rPr lang="en-US" dirty="0" smtClean="0"/>
              <a:t>Each community has it’s own cultural traditions, expectations, strengths</a:t>
            </a:r>
            <a:r>
              <a:rPr lang="en-US" baseline="0" dirty="0" smtClean="0"/>
              <a:t> and challenges</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14</a:t>
            </a:fld>
            <a:endParaRPr lang="en-US"/>
          </a:p>
        </p:txBody>
      </p:sp>
    </p:spTree>
    <p:extLst>
      <p:ext uri="{BB962C8B-B14F-4D97-AF65-F5344CB8AC3E}">
        <p14:creationId xmlns:p14="http://schemas.microsoft.com/office/powerpoint/2010/main" val="264894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15</a:t>
            </a:fld>
            <a:endParaRPr lang="en-US"/>
          </a:p>
        </p:txBody>
      </p:sp>
    </p:spTree>
    <p:extLst>
      <p:ext uri="{BB962C8B-B14F-4D97-AF65-F5344CB8AC3E}">
        <p14:creationId xmlns:p14="http://schemas.microsoft.com/office/powerpoint/2010/main" val="241204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16</a:t>
            </a:fld>
            <a:endParaRPr lang="en-US"/>
          </a:p>
        </p:txBody>
      </p:sp>
    </p:spTree>
    <p:extLst>
      <p:ext uri="{BB962C8B-B14F-4D97-AF65-F5344CB8AC3E}">
        <p14:creationId xmlns:p14="http://schemas.microsoft.com/office/powerpoint/2010/main" val="3537120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17</a:t>
            </a:fld>
            <a:endParaRPr lang="en-US"/>
          </a:p>
        </p:txBody>
      </p:sp>
    </p:spTree>
    <p:extLst>
      <p:ext uri="{BB962C8B-B14F-4D97-AF65-F5344CB8AC3E}">
        <p14:creationId xmlns:p14="http://schemas.microsoft.com/office/powerpoint/2010/main" val="252964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18</a:t>
            </a:fld>
            <a:endParaRPr lang="en-US"/>
          </a:p>
        </p:txBody>
      </p:sp>
    </p:spTree>
    <p:extLst>
      <p:ext uri="{BB962C8B-B14F-4D97-AF65-F5344CB8AC3E}">
        <p14:creationId xmlns:p14="http://schemas.microsoft.com/office/powerpoint/2010/main" val="1185199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Leona</a:t>
            </a:r>
          </a:p>
          <a:p>
            <a:r>
              <a:rPr lang="en-US" sz="1200" b="0" i="0" kern="1200" dirty="0" err="1" smtClean="0">
                <a:solidFill>
                  <a:schemeClr val="tx1"/>
                </a:solidFill>
                <a:effectLst/>
                <a:latin typeface="+mn-lt"/>
                <a:ea typeface="+mn-ea"/>
                <a:cs typeface="+mn-cs"/>
              </a:rPr>
              <a:t>sujatha</a:t>
            </a:r>
            <a:r>
              <a:rPr lang="en-US" sz="1200" b="0" i="0" kern="1200" dirty="0" smtClean="0">
                <a:solidFill>
                  <a:schemeClr val="tx1"/>
                </a:solidFill>
                <a:effectLst/>
                <a:latin typeface="+mn-lt"/>
                <a:ea typeface="+mn-ea"/>
                <a:cs typeface="+mn-cs"/>
              </a:rPr>
              <a:t> Bio:</a:t>
            </a:r>
          </a:p>
          <a:p>
            <a:r>
              <a:rPr lang="en-US" sz="1200" b="0" i="0" kern="1200" dirty="0" err="1" smtClean="0">
                <a:solidFill>
                  <a:schemeClr val="tx1"/>
                </a:solidFill>
                <a:effectLst/>
                <a:latin typeface="+mn-lt"/>
                <a:ea typeface="+mn-ea"/>
                <a:cs typeface="+mn-cs"/>
              </a:rPr>
              <a:t>sujatha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baliga’s</a:t>
            </a:r>
            <a:r>
              <a:rPr lang="en-US" sz="1200" b="0" i="0" kern="1200" dirty="0" smtClean="0">
                <a:solidFill>
                  <a:schemeClr val="tx1"/>
                </a:solidFill>
                <a:effectLst/>
                <a:latin typeface="+mn-lt"/>
                <a:ea typeface="+mn-ea"/>
                <a:cs typeface="+mn-cs"/>
              </a:rPr>
              <a:t> work is characterized by an equal dedication to victims and persons accused of crime.  A former victim advocate and public defender, </a:t>
            </a:r>
            <a:r>
              <a:rPr lang="en-US" sz="1200" b="0" i="0" kern="1200" dirty="0" err="1" smtClean="0">
                <a:solidFill>
                  <a:schemeClr val="tx1"/>
                </a:solidFill>
                <a:effectLst/>
                <a:latin typeface="+mn-lt"/>
                <a:ea typeface="+mn-ea"/>
                <a:cs typeface="+mn-cs"/>
              </a:rPr>
              <a:t>sujatha</a:t>
            </a:r>
            <a:r>
              <a:rPr lang="en-US" sz="1200" b="0" i="0" kern="1200" dirty="0" smtClean="0">
                <a:solidFill>
                  <a:schemeClr val="tx1"/>
                </a:solidFill>
                <a:effectLst/>
                <a:latin typeface="+mn-lt"/>
                <a:ea typeface="+mn-ea"/>
                <a:cs typeface="+mn-cs"/>
              </a:rPr>
              <a:t> was awarded a Soros Justice Fellowship which she used to organized a successful restorative juvenile diversion program in Alameda County.  </a:t>
            </a:r>
            <a:r>
              <a:rPr lang="en-US" sz="1200" b="0" i="0" kern="1200" dirty="0" err="1" smtClean="0">
                <a:solidFill>
                  <a:schemeClr val="tx1"/>
                </a:solidFill>
                <a:effectLst/>
                <a:latin typeface="+mn-lt"/>
                <a:ea typeface="+mn-ea"/>
                <a:cs typeface="+mn-cs"/>
              </a:rPr>
              <a:t>sujatha</a:t>
            </a:r>
            <a:r>
              <a:rPr lang="en-US" sz="1200" b="0" i="0" kern="1200" dirty="0" smtClean="0">
                <a:solidFill>
                  <a:schemeClr val="tx1"/>
                </a:solidFill>
                <a:effectLst/>
                <a:latin typeface="+mn-lt"/>
                <a:ea typeface="+mn-ea"/>
                <a:cs typeface="+mn-cs"/>
              </a:rPr>
              <a:t> is a frequent guest lecturer at universities and conferences, has been a guest on NPR’s </a:t>
            </a:r>
            <a:r>
              <a:rPr lang="en-US" sz="1200" b="0" i="0" kern="1200" dirty="0" smtClean="0">
                <a:solidFill>
                  <a:schemeClr val="tx1"/>
                </a:solidFill>
                <a:effectLst/>
                <a:latin typeface="+mn-lt"/>
                <a:ea typeface="+mn-ea"/>
                <a:cs typeface="+mn-cs"/>
                <a:hlinkClick r:id="rId3"/>
              </a:rPr>
              <a:t>Talk of the Nation</a:t>
            </a:r>
            <a:r>
              <a:rPr lang="en-US" sz="1200" b="0" i="0" kern="1200" dirty="0" smtClean="0">
                <a:solidFill>
                  <a:schemeClr val="tx1"/>
                </a:solidFill>
                <a:effectLst/>
                <a:latin typeface="+mn-lt"/>
                <a:ea typeface="+mn-ea"/>
                <a:cs typeface="+mn-cs"/>
              </a:rPr>
              <a:t> and the Today Show, and her work has been profiled in the New York Times Magazine. She often speaks publically and inside prisons about her personal experiences as a survivor of child sexual abuse.  Today, </a:t>
            </a:r>
            <a:r>
              <a:rPr lang="en-US" sz="1200" b="0" i="0" kern="1200" dirty="0" err="1" smtClean="0">
                <a:solidFill>
                  <a:schemeClr val="tx1"/>
                </a:solidFill>
                <a:effectLst/>
                <a:latin typeface="+mn-lt"/>
                <a:ea typeface="+mn-ea"/>
                <a:cs typeface="+mn-cs"/>
              </a:rPr>
              <a:t>sujatha</a:t>
            </a:r>
            <a:r>
              <a:rPr lang="en-US" sz="1200" b="0" i="0" kern="1200" dirty="0" smtClean="0">
                <a:solidFill>
                  <a:schemeClr val="tx1"/>
                </a:solidFill>
                <a:effectLst/>
                <a:latin typeface="+mn-lt"/>
                <a:ea typeface="+mn-ea"/>
                <a:cs typeface="+mn-cs"/>
              </a:rPr>
              <a:t> is the director of the Restorative Justice Project at the </a:t>
            </a:r>
            <a:r>
              <a:rPr lang="en-US" sz="1200" b="0" i="0" kern="1200" dirty="0" smtClean="0">
                <a:solidFill>
                  <a:schemeClr val="tx1"/>
                </a:solidFill>
                <a:effectLst/>
                <a:latin typeface="+mn-lt"/>
                <a:ea typeface="+mn-ea"/>
                <a:cs typeface="+mn-cs"/>
                <a:hlinkClick r:id="rId4"/>
              </a:rPr>
              <a:t>National Council on Crime and Delinquency</a:t>
            </a:r>
            <a:r>
              <a:rPr lang="en-US" sz="1200" b="0" i="0" kern="1200" dirty="0" smtClean="0">
                <a:solidFill>
                  <a:schemeClr val="tx1"/>
                </a:solidFill>
                <a:effectLst/>
                <a:latin typeface="+mn-lt"/>
                <a:ea typeface="+mn-ea"/>
                <a:cs typeface="+mn-cs"/>
              </a:rPr>
              <a:t>, where she helps communities implement restorative justice alternatives to juvenile detention and zero-tolerance school discipline policies.  She is also dedicated to advancing restorative justice to end child sexual abuse and </a:t>
            </a:r>
            <a:r>
              <a:rPr lang="en-US" sz="1200" b="0" i="0" kern="1200" dirty="0" err="1" smtClean="0">
                <a:solidFill>
                  <a:schemeClr val="tx1"/>
                </a:solidFill>
                <a:effectLst/>
                <a:latin typeface="+mn-lt"/>
                <a:ea typeface="+mn-ea"/>
                <a:cs typeface="+mn-cs"/>
              </a:rPr>
              <a:t>intrafamilial</a:t>
            </a:r>
            <a:r>
              <a:rPr lang="en-US" sz="1200" b="0" i="0" kern="1200" dirty="0" smtClean="0">
                <a:solidFill>
                  <a:schemeClr val="tx1"/>
                </a:solidFill>
                <a:effectLst/>
                <a:latin typeface="+mn-lt"/>
                <a:ea typeface="+mn-ea"/>
                <a:cs typeface="+mn-cs"/>
              </a:rPr>
              <a:t> and sexual violence. </a:t>
            </a:r>
            <a:r>
              <a:rPr lang="en-US" sz="1200" b="0" i="0" kern="1200" dirty="0" err="1" smtClean="0">
                <a:solidFill>
                  <a:schemeClr val="tx1"/>
                </a:solidFill>
                <a:effectLst/>
                <a:latin typeface="+mn-lt"/>
                <a:ea typeface="+mn-ea"/>
                <a:cs typeface="+mn-cs"/>
              </a:rPr>
              <a:t>sujatha</a:t>
            </a:r>
            <a:r>
              <a:rPr lang="en-US" sz="1200" b="0" i="0" kern="1200" dirty="0" smtClean="0">
                <a:solidFill>
                  <a:schemeClr val="tx1"/>
                </a:solidFill>
                <a:effectLst/>
                <a:latin typeface="+mn-lt"/>
                <a:ea typeface="+mn-ea"/>
                <a:cs typeface="+mn-cs"/>
              </a:rPr>
              <a:t> earned her A.B. from Harvard and Radcliffe Colleges, her J.D. from the University of Pennsylvania, and has held two federal clerkships. </a:t>
            </a:r>
            <a:r>
              <a:rPr lang="en-US" sz="1200" b="0" i="0" kern="1200" dirty="0" err="1" smtClean="0">
                <a:solidFill>
                  <a:schemeClr val="tx1"/>
                </a:solidFill>
                <a:effectLst/>
                <a:latin typeface="+mn-lt"/>
                <a:ea typeface="+mn-ea"/>
                <a:cs typeface="+mn-cs"/>
              </a:rPr>
              <a:t>sujatha</a:t>
            </a:r>
            <a:r>
              <a:rPr lang="en-US" sz="1200" b="0" i="0" kern="1200" dirty="0" smtClean="0">
                <a:solidFill>
                  <a:schemeClr val="tx1"/>
                </a:solidFill>
                <a:effectLst/>
                <a:latin typeface="+mn-lt"/>
                <a:ea typeface="+mn-ea"/>
                <a:cs typeface="+mn-cs"/>
              </a:rPr>
              <a:t> lives with her partner of 17 years, Jason, their son, </a:t>
            </a:r>
            <a:r>
              <a:rPr lang="en-US" sz="1200" b="0" i="0" kern="1200" dirty="0" err="1" smtClean="0">
                <a:solidFill>
                  <a:schemeClr val="tx1"/>
                </a:solidFill>
                <a:effectLst/>
                <a:latin typeface="+mn-lt"/>
                <a:ea typeface="+mn-ea"/>
                <a:cs typeface="+mn-cs"/>
              </a:rPr>
              <a:t>Sathya</a:t>
            </a:r>
            <a:r>
              <a:rPr lang="en-US" sz="1200" b="0" i="0" kern="1200" dirty="0" smtClean="0">
                <a:solidFill>
                  <a:schemeClr val="tx1"/>
                </a:solidFill>
                <a:effectLst/>
                <a:latin typeface="+mn-lt"/>
                <a:ea typeface="+mn-ea"/>
                <a:cs typeface="+mn-cs"/>
              </a:rPr>
              <a:t>, and their sweet old dog, </a:t>
            </a:r>
            <a:r>
              <a:rPr lang="en-US" sz="1200" b="0" i="0" kern="1200" dirty="0" err="1" smtClean="0">
                <a:solidFill>
                  <a:schemeClr val="tx1"/>
                </a:solidFill>
                <a:effectLst/>
                <a:latin typeface="+mn-lt"/>
                <a:ea typeface="+mn-ea"/>
                <a:cs typeface="+mn-cs"/>
              </a:rPr>
              <a:t>Django</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Nuri Bio:</a:t>
            </a:r>
          </a:p>
          <a:p>
            <a:r>
              <a:rPr lang="en-US" sz="1200" b="0" i="0" kern="1200" dirty="0" smtClean="0">
                <a:solidFill>
                  <a:schemeClr val="tx1"/>
                </a:solidFill>
                <a:effectLst/>
                <a:latin typeface="+mn-lt"/>
                <a:ea typeface="+mn-ea"/>
                <a:cs typeface="+mn-cs"/>
              </a:rPr>
              <a:t>Nuri </a:t>
            </a:r>
            <a:r>
              <a:rPr lang="en-US" sz="1200" b="0" i="0" kern="1200" dirty="0" err="1" smtClean="0">
                <a:solidFill>
                  <a:schemeClr val="tx1"/>
                </a:solidFill>
                <a:effectLst/>
                <a:latin typeface="+mn-lt"/>
                <a:ea typeface="+mn-ea"/>
                <a:cs typeface="+mn-cs"/>
              </a:rPr>
              <a:t>Nusrat</a:t>
            </a:r>
            <a:r>
              <a:rPr lang="en-US" sz="1200" b="0" i="0" kern="1200" dirty="0" smtClean="0">
                <a:solidFill>
                  <a:schemeClr val="tx1"/>
                </a:solidFill>
                <a:effectLst/>
                <a:latin typeface="+mn-lt"/>
                <a:ea typeface="+mn-ea"/>
                <a:cs typeface="+mn-cs"/>
              </a:rPr>
              <a:t> is a Program Associate for the Restorative Justice Project at the National Council of Crime and Delinquency. At NCCD, she supports jurisdictions throughout California in creating and implementing restorative juvenile diversion programs.  Prior to coming to NCCD, Nuri worked with the National Mitigation Coordinator for the Federal Death Penalty Project, supporting lawyers whose clients were facing death sentences. She also has experience in assisting people in dismissing their criminal convictions and working with youth with incarcerated parents. She is dedicated to serving those impacted by the criminal legal system. Nuri holds a JD from American University, an MA in Ethnic Studies from San Francisco State University, and a BA in International Development from UCLA.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19</a:t>
            </a:fld>
            <a:endParaRPr lang="en-US"/>
          </a:p>
        </p:txBody>
      </p:sp>
    </p:spTree>
    <p:extLst>
      <p:ext uri="{BB962C8B-B14F-4D97-AF65-F5344CB8AC3E}">
        <p14:creationId xmlns:p14="http://schemas.microsoft.com/office/powerpoint/2010/main" val="14839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leona</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2</a:t>
            </a:fld>
            <a:endParaRPr lang="en-US"/>
          </a:p>
        </p:txBody>
      </p:sp>
    </p:spTree>
    <p:extLst>
      <p:ext uri="{BB962C8B-B14F-4D97-AF65-F5344CB8AC3E}">
        <p14:creationId xmlns:p14="http://schemas.microsoft.com/office/powerpoint/2010/main" val="3394372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21</a:t>
            </a:fld>
            <a:endParaRPr lang="en-US"/>
          </a:p>
        </p:txBody>
      </p:sp>
    </p:spTree>
    <p:extLst>
      <p:ext uri="{BB962C8B-B14F-4D97-AF65-F5344CB8AC3E}">
        <p14:creationId xmlns:p14="http://schemas.microsoft.com/office/powerpoint/2010/main" val="3220236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26</a:t>
            </a:fld>
            <a:endParaRPr lang="en-US"/>
          </a:p>
        </p:txBody>
      </p:sp>
    </p:spTree>
    <p:extLst>
      <p:ext uri="{BB962C8B-B14F-4D97-AF65-F5344CB8AC3E}">
        <p14:creationId xmlns:p14="http://schemas.microsoft.com/office/powerpoint/2010/main" val="541470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31</a:t>
            </a:fld>
            <a:endParaRPr lang="en-US"/>
          </a:p>
        </p:txBody>
      </p:sp>
    </p:spTree>
    <p:extLst>
      <p:ext uri="{BB962C8B-B14F-4D97-AF65-F5344CB8AC3E}">
        <p14:creationId xmlns:p14="http://schemas.microsoft.com/office/powerpoint/2010/main" val="130732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Cordelia Sample audience question</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35</a:t>
            </a:fld>
            <a:endParaRPr lang="en-US"/>
          </a:p>
        </p:txBody>
      </p:sp>
    </p:spTree>
    <p:extLst>
      <p:ext uri="{BB962C8B-B14F-4D97-AF65-F5344CB8AC3E}">
        <p14:creationId xmlns:p14="http://schemas.microsoft.com/office/powerpoint/2010/main" val="185826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a:t>
            </a:r>
          </a:p>
        </p:txBody>
      </p:sp>
      <p:sp>
        <p:nvSpPr>
          <p:cNvPr id="4" name="Slide Number Placeholder 3"/>
          <p:cNvSpPr>
            <a:spLocks noGrp="1"/>
          </p:cNvSpPr>
          <p:nvPr>
            <p:ph type="sldNum" sz="quarter" idx="10"/>
          </p:nvPr>
        </p:nvSpPr>
        <p:spPr/>
        <p:txBody>
          <a:bodyPr/>
          <a:lstStyle/>
          <a:p>
            <a:fld id="{ADB48B38-AC96-4631-B267-F8498DCBA297}" type="slidenum">
              <a:rPr lang="en-US" smtClean="0"/>
              <a:t>36</a:t>
            </a:fld>
            <a:endParaRPr lang="en-US"/>
          </a:p>
        </p:txBody>
      </p:sp>
    </p:spTree>
    <p:extLst>
      <p:ext uri="{BB962C8B-B14F-4D97-AF65-F5344CB8AC3E}">
        <p14:creationId xmlns:p14="http://schemas.microsoft.com/office/powerpoint/2010/main" val="985675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Cordelia</a:t>
            </a:r>
            <a:r>
              <a:rPr lang="en-US" dirty="0" smtClean="0"/>
              <a:t> 10-12</a:t>
            </a:r>
            <a:r>
              <a:rPr lang="en-US" baseline="0" dirty="0" smtClean="0"/>
              <a:t> minutes before the end, ask this question</a:t>
            </a:r>
            <a:endParaRPr lang="en-US" dirty="0"/>
          </a:p>
        </p:txBody>
      </p:sp>
      <p:sp>
        <p:nvSpPr>
          <p:cNvPr id="4" name="Slide Number Placeholder 3"/>
          <p:cNvSpPr>
            <a:spLocks noGrp="1"/>
          </p:cNvSpPr>
          <p:nvPr>
            <p:ph type="sldNum" sz="quarter" idx="10"/>
          </p:nvPr>
        </p:nvSpPr>
        <p:spPr/>
        <p:txBody>
          <a:bodyPr/>
          <a:lstStyle/>
          <a:p>
            <a:fld id="{ADB48B38-AC96-4631-B267-F8498DCBA297}" type="slidenum">
              <a:rPr lang="en-US" smtClean="0"/>
              <a:t>37</a:t>
            </a:fld>
            <a:endParaRPr lang="en-US"/>
          </a:p>
        </p:txBody>
      </p:sp>
    </p:spTree>
    <p:extLst>
      <p:ext uri="{BB962C8B-B14F-4D97-AF65-F5344CB8AC3E}">
        <p14:creationId xmlns:p14="http://schemas.microsoft.com/office/powerpoint/2010/main" val="2349451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Joan</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38</a:t>
            </a:fld>
            <a:endParaRPr lang="en-US"/>
          </a:p>
        </p:txBody>
      </p:sp>
    </p:spTree>
    <p:extLst>
      <p:ext uri="{BB962C8B-B14F-4D97-AF65-F5344CB8AC3E}">
        <p14:creationId xmlns:p14="http://schemas.microsoft.com/office/powerpoint/2010/main" val="3591521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Leona</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39</a:t>
            </a:fld>
            <a:endParaRPr lang="en-US"/>
          </a:p>
        </p:txBody>
      </p:sp>
    </p:spTree>
    <p:extLst>
      <p:ext uri="{BB962C8B-B14F-4D97-AF65-F5344CB8AC3E}">
        <p14:creationId xmlns:p14="http://schemas.microsoft.com/office/powerpoint/2010/main" val="107410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Leona</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40</a:t>
            </a:fld>
            <a:endParaRPr lang="en-US"/>
          </a:p>
        </p:txBody>
      </p:sp>
    </p:spTree>
    <p:extLst>
      <p:ext uri="{BB962C8B-B14F-4D97-AF65-F5344CB8AC3E}">
        <p14:creationId xmlns:p14="http://schemas.microsoft.com/office/powerpoint/2010/main" val="4012747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Leona, Joan and Cordelia</a:t>
            </a:r>
            <a:endParaRPr lang="en-US" dirty="0"/>
          </a:p>
        </p:txBody>
      </p:sp>
      <p:sp>
        <p:nvSpPr>
          <p:cNvPr id="4" name="Slide Number Placeholder 3"/>
          <p:cNvSpPr>
            <a:spLocks noGrp="1"/>
          </p:cNvSpPr>
          <p:nvPr>
            <p:ph type="sldNum" sz="quarter" idx="10"/>
          </p:nvPr>
        </p:nvSpPr>
        <p:spPr/>
        <p:txBody>
          <a:bodyPr/>
          <a:lstStyle/>
          <a:p>
            <a:fld id="{ADB48B38-AC96-4631-B267-F8498DCBA297}" type="slidenum">
              <a:rPr lang="en-US" smtClean="0"/>
              <a:t>41</a:t>
            </a:fld>
            <a:endParaRPr lang="en-US"/>
          </a:p>
        </p:txBody>
      </p:sp>
    </p:spTree>
    <p:extLst>
      <p:ext uri="{BB962C8B-B14F-4D97-AF65-F5344CB8AC3E}">
        <p14:creationId xmlns:p14="http://schemas.microsoft.com/office/powerpoint/2010/main" val="8311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leona</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3</a:t>
            </a:fld>
            <a:endParaRPr lang="en-US"/>
          </a:p>
        </p:txBody>
      </p:sp>
    </p:spTree>
    <p:extLst>
      <p:ext uri="{BB962C8B-B14F-4D97-AF65-F5344CB8AC3E}">
        <p14:creationId xmlns:p14="http://schemas.microsoft.com/office/powerpoint/2010/main" val="415430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 as to why each of us are part of this:)</a:t>
            </a:r>
          </a:p>
          <a:p>
            <a:r>
              <a:rPr lang="en-US" dirty="0" smtClean="0"/>
              <a:t>Leona</a:t>
            </a:r>
          </a:p>
          <a:p>
            <a:r>
              <a:rPr lang="en-US" dirty="0" smtClean="0"/>
              <a:t>Cordelia</a:t>
            </a:r>
          </a:p>
          <a:p>
            <a:r>
              <a:rPr lang="en-US" dirty="0" smtClean="0"/>
              <a:t>Joan</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4</a:t>
            </a:fld>
            <a:endParaRPr lang="en-US"/>
          </a:p>
        </p:txBody>
      </p:sp>
    </p:spTree>
    <p:extLst>
      <p:ext uri="{BB962C8B-B14F-4D97-AF65-F5344CB8AC3E}">
        <p14:creationId xmlns:p14="http://schemas.microsoft.com/office/powerpoint/2010/main" val="405694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Cordelia</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5</a:t>
            </a:fld>
            <a:endParaRPr lang="en-US"/>
          </a:p>
        </p:txBody>
      </p:sp>
    </p:spTree>
    <p:extLst>
      <p:ext uri="{BB962C8B-B14F-4D97-AF65-F5344CB8AC3E}">
        <p14:creationId xmlns:p14="http://schemas.microsoft.com/office/powerpoint/2010/main" val="38014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Cordelia</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6</a:t>
            </a:fld>
            <a:endParaRPr lang="en-US"/>
          </a:p>
        </p:txBody>
      </p:sp>
    </p:spTree>
    <p:extLst>
      <p:ext uri="{BB962C8B-B14F-4D97-AF65-F5344CB8AC3E}">
        <p14:creationId xmlns:p14="http://schemas.microsoft.com/office/powerpoint/2010/main" val="38014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cordelia</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7</a:t>
            </a:fld>
            <a:endParaRPr lang="en-US"/>
          </a:p>
        </p:txBody>
      </p:sp>
    </p:spTree>
    <p:extLst>
      <p:ext uri="{BB962C8B-B14F-4D97-AF65-F5344CB8AC3E}">
        <p14:creationId xmlns:p14="http://schemas.microsoft.com/office/powerpoint/2010/main" val="38014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joan</a:t>
            </a:r>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8</a:t>
            </a:fld>
            <a:endParaRPr lang="en-US"/>
          </a:p>
        </p:txBody>
      </p:sp>
    </p:spTree>
    <p:extLst>
      <p:ext uri="{BB962C8B-B14F-4D97-AF65-F5344CB8AC3E}">
        <p14:creationId xmlns:p14="http://schemas.microsoft.com/office/powerpoint/2010/main" val="214184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Joan</a:t>
            </a:r>
          </a:p>
          <a:p>
            <a:pPr lvl="0"/>
            <a:r>
              <a:rPr lang="en-US" sz="1200" kern="1200" dirty="0" smtClean="0">
                <a:solidFill>
                  <a:schemeClr val="tx1"/>
                </a:solidFill>
                <a:effectLst/>
                <a:latin typeface="+mn-lt"/>
                <a:ea typeface="+mn-ea"/>
                <a:cs typeface="+mn-cs"/>
              </a:rPr>
              <a:t>Understand the elements of restorative justice processes and models</a:t>
            </a:r>
          </a:p>
          <a:p>
            <a:pPr lvl="0"/>
            <a:r>
              <a:rPr lang="en-US" sz="1200" kern="1200" dirty="0" smtClean="0">
                <a:solidFill>
                  <a:schemeClr val="tx1"/>
                </a:solidFill>
                <a:effectLst/>
                <a:latin typeface="+mn-lt"/>
                <a:ea typeface="+mn-ea"/>
                <a:cs typeface="+mn-cs"/>
              </a:rPr>
              <a:t>Learn about the role of survivors in restorative justice</a:t>
            </a:r>
          </a:p>
          <a:p>
            <a:pPr lvl="0"/>
            <a:r>
              <a:rPr lang="en-US" sz="1200" kern="1200" dirty="0" smtClean="0">
                <a:solidFill>
                  <a:schemeClr val="tx1"/>
                </a:solidFill>
                <a:effectLst/>
                <a:latin typeface="+mn-lt"/>
                <a:ea typeface="+mn-ea"/>
                <a:cs typeface="+mn-cs"/>
              </a:rPr>
              <a:t>Understand circle process and its value for breaking silence within South Asian and other immigrant/communities of color</a:t>
            </a:r>
          </a:p>
          <a:p>
            <a:endParaRPr lang="en-US" dirty="0"/>
          </a:p>
        </p:txBody>
      </p:sp>
      <p:sp>
        <p:nvSpPr>
          <p:cNvPr id="4" name="Slide Number Placeholder 3"/>
          <p:cNvSpPr>
            <a:spLocks noGrp="1"/>
          </p:cNvSpPr>
          <p:nvPr>
            <p:ph type="sldNum" sz="quarter" idx="10"/>
          </p:nvPr>
        </p:nvSpPr>
        <p:spPr/>
        <p:txBody>
          <a:bodyPr/>
          <a:lstStyle/>
          <a:p>
            <a:fld id="{228DBD9A-8D03-43F8-84F4-EF63B68B219C}" type="slidenum">
              <a:rPr lang="en-US" smtClean="0"/>
              <a:pPr/>
              <a:t>9</a:t>
            </a:fld>
            <a:endParaRPr lang="en-US"/>
          </a:p>
        </p:txBody>
      </p:sp>
    </p:spTree>
    <p:extLst>
      <p:ext uri="{BB962C8B-B14F-4D97-AF65-F5344CB8AC3E}">
        <p14:creationId xmlns:p14="http://schemas.microsoft.com/office/powerpoint/2010/main" val="415669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4.png"/><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5.jpeg"/><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6.jpeg"/><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7.jpg"/><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p:cNvSpPr txBox="1"/>
          <p:nvPr userDrawn="1"/>
        </p:nvSpPr>
        <p:spPr>
          <a:xfrm>
            <a:off x="0" y="0"/>
            <a:ext cx="9144000" cy="3970318"/>
          </a:xfrm>
          <a:prstGeom prst="rect">
            <a:avLst/>
          </a:prstGeom>
          <a:solidFill>
            <a:srgbClr val="9C1F39"/>
          </a:solidFill>
        </p:spPr>
        <p:txBody>
          <a:bodyPr wrap="square" rtlCol="0">
            <a:spAutoFit/>
          </a:bodyPr>
          <a:lstStyle/>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p:txBody>
      </p:sp>
      <p:sp>
        <p:nvSpPr>
          <p:cNvPr id="11" name="TextBox 10"/>
          <p:cNvSpPr txBox="1"/>
          <p:nvPr userDrawn="1"/>
        </p:nvSpPr>
        <p:spPr>
          <a:xfrm>
            <a:off x="3107080" y="431515"/>
            <a:ext cx="6036920" cy="4154983"/>
          </a:xfrm>
          <a:prstGeom prst="rect">
            <a:avLst/>
          </a:prstGeom>
          <a:noFill/>
        </p:spPr>
        <p:txBody>
          <a:bodyPr wrap="square" rtlCol="0">
            <a:spAutoFit/>
          </a:bodyPr>
          <a:lstStyle/>
          <a:p>
            <a:pPr algn="r" defTabSz="457200"/>
            <a:r>
              <a:rPr lang="en-US" sz="4400" b="1" dirty="0" smtClean="0">
                <a:solidFill>
                  <a:srgbClr val="FFFFFF"/>
                </a:solidFill>
              </a:rPr>
              <a:t>Welcome, </a:t>
            </a:r>
          </a:p>
          <a:p>
            <a:pPr algn="r" defTabSz="457200"/>
            <a:r>
              <a:rPr lang="en-US" sz="4400" b="1" dirty="0" smtClean="0">
                <a:solidFill>
                  <a:srgbClr val="FFFFFF"/>
                </a:solidFill>
              </a:rPr>
              <a:t>This Web Conference</a:t>
            </a:r>
          </a:p>
          <a:p>
            <a:pPr algn="r" defTabSz="457200"/>
            <a:r>
              <a:rPr lang="en-US" sz="4400" b="1" dirty="0" smtClean="0">
                <a:solidFill>
                  <a:srgbClr val="FFFFFF"/>
                </a:solidFill>
              </a:rPr>
              <a:t>Will Begin Soon</a:t>
            </a:r>
          </a:p>
          <a:p>
            <a:pPr algn="r" defTabSz="457200"/>
            <a:endParaRPr lang="en-US" sz="4400" b="1" dirty="0" smtClean="0">
              <a:solidFill>
                <a:srgbClr val="FFFFFF"/>
              </a:solidFill>
            </a:endParaRPr>
          </a:p>
          <a:p>
            <a:pPr algn="r" defTabSz="457200"/>
            <a:endParaRPr lang="en-US" sz="4400" b="1" dirty="0" smtClean="0">
              <a:solidFill>
                <a:srgbClr val="FFFFFF"/>
              </a:solidFill>
            </a:endParaRPr>
          </a:p>
          <a:p>
            <a:pPr algn="r" defTabSz="457200"/>
            <a:endParaRPr lang="en-US" sz="4400" b="1" dirty="0">
              <a:solidFill>
                <a:srgbClr val="FFFFFF"/>
              </a:solidFill>
            </a:endParaRPr>
          </a:p>
        </p:txBody>
      </p:sp>
      <p:sp>
        <p:nvSpPr>
          <p:cNvPr id="15" name="Title 14"/>
          <p:cNvSpPr>
            <a:spLocks noGrp="1"/>
          </p:cNvSpPr>
          <p:nvPr>
            <p:ph type="title" hasCustomPrompt="1"/>
          </p:nvPr>
        </p:nvSpPr>
        <p:spPr>
          <a:xfrm>
            <a:off x="210606" y="4158269"/>
            <a:ext cx="8229600" cy="1143000"/>
          </a:xfrm>
          <a:prstGeom prst="rect">
            <a:avLst/>
          </a:prstGeom>
        </p:spPr>
        <p:txBody>
          <a:bodyPr vert="horz"/>
          <a:lstStyle>
            <a:lvl1pPr algn="l">
              <a:defRPr b="1">
                <a:solidFill>
                  <a:schemeClr val="bg2">
                    <a:lumMod val="50000"/>
                  </a:schemeClr>
                </a:solidFill>
              </a:defRPr>
            </a:lvl1pPr>
          </a:lstStyle>
          <a:p>
            <a:r>
              <a:rPr lang="en-US" dirty="0" smtClean="0"/>
              <a:t>Web Conference Title</a:t>
            </a:r>
            <a:endParaRPr lang="en-US" dirty="0"/>
          </a:p>
        </p:txBody>
      </p:sp>
      <p:pic>
        <p:nvPicPr>
          <p:cNvPr id="17" name="Picture 16" descr="PC Gold Box Trans 1962x19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81086" y="5310689"/>
            <a:ext cx="1438914" cy="1394911"/>
          </a:xfrm>
          <a:prstGeom prst="rect">
            <a:avLst/>
          </a:prstGeom>
        </p:spPr>
      </p:pic>
      <p:pic>
        <p:nvPicPr>
          <p:cNvPr id="19" name="Picture 18" descr="ProjectofCALCASA.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20000" y="5476297"/>
            <a:ext cx="1325920" cy="1143000"/>
          </a:xfrm>
          <a:prstGeom prst="rect">
            <a:avLst/>
          </a:prstGeom>
        </p:spPr>
      </p:pic>
      <p:sp>
        <p:nvSpPr>
          <p:cNvPr id="20" name="TextBox 19"/>
          <p:cNvSpPr txBox="1"/>
          <p:nvPr userDrawn="1"/>
        </p:nvSpPr>
        <p:spPr>
          <a:xfrm>
            <a:off x="76200" y="5562600"/>
            <a:ext cx="4495800" cy="954107"/>
          </a:xfrm>
          <a:prstGeom prst="rect">
            <a:avLst/>
          </a:prstGeom>
          <a:noFill/>
        </p:spPr>
        <p:txBody>
          <a:bodyPr wrap="square" rtlCol="0">
            <a:spAutoFit/>
          </a:bodyPr>
          <a:lstStyle/>
          <a:p>
            <a:pPr defTabSz="457200"/>
            <a:r>
              <a:rPr lang="en-US" sz="2800" b="1" i="1" dirty="0" smtClean="0">
                <a:solidFill>
                  <a:srgbClr val="AF2239"/>
                </a:solidFill>
              </a:rPr>
              <a:t>Ending Child Sexual Abuse</a:t>
            </a:r>
          </a:p>
          <a:p>
            <a:pPr defTabSz="457200"/>
            <a:r>
              <a:rPr lang="en-US" sz="2800" b="1" i="1" dirty="0" smtClean="0">
                <a:solidFill>
                  <a:srgbClr val="AF2239"/>
                </a:solidFill>
              </a:rPr>
              <a:t>Web Conference Series</a:t>
            </a:r>
            <a:endParaRPr lang="en-US" sz="2800" b="1" i="1" dirty="0">
              <a:solidFill>
                <a:srgbClr val="AF2239"/>
              </a:solidFill>
            </a:endParaRPr>
          </a:p>
        </p:txBody>
      </p:sp>
      <p:pic>
        <p:nvPicPr>
          <p:cNvPr id="21" name="Picture 20" descr="MsFW_Logo_FullColor_CMYK.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76086" y="5153322"/>
            <a:ext cx="1905000" cy="1905000"/>
          </a:xfrm>
          <a:prstGeom prst="rect">
            <a:avLst/>
          </a:prstGeom>
        </p:spPr>
      </p:pic>
    </p:spTree>
    <p:extLst>
      <p:ext uri="{BB962C8B-B14F-4D97-AF65-F5344CB8AC3E}">
        <p14:creationId xmlns:p14="http://schemas.microsoft.com/office/powerpoint/2010/main" val="374711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TextBox 8"/>
          <p:cNvSpPr txBox="1"/>
          <p:nvPr userDrawn="1"/>
        </p:nvSpPr>
        <p:spPr>
          <a:xfrm>
            <a:off x="0" y="0"/>
            <a:ext cx="9144000" cy="3970318"/>
          </a:xfrm>
          <a:prstGeom prst="rect">
            <a:avLst/>
          </a:prstGeom>
          <a:solidFill>
            <a:srgbClr val="9C1F39"/>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11" name="TextBox 10"/>
          <p:cNvSpPr txBox="1"/>
          <p:nvPr userDrawn="1"/>
        </p:nvSpPr>
        <p:spPr>
          <a:xfrm>
            <a:off x="3107080" y="431515"/>
            <a:ext cx="6036920" cy="4154983"/>
          </a:xfrm>
          <a:prstGeom prst="rect">
            <a:avLst/>
          </a:prstGeom>
          <a:noFill/>
        </p:spPr>
        <p:txBody>
          <a:bodyPr wrap="square" rtlCol="0">
            <a:spAutoFit/>
          </a:bodyPr>
          <a:lstStyle/>
          <a:p>
            <a:pPr algn="r"/>
            <a:r>
              <a:rPr lang="en-US" sz="4400" b="1" dirty="0" smtClean="0">
                <a:solidFill>
                  <a:srgbClr val="FFFFFF"/>
                </a:solidFill>
              </a:rPr>
              <a:t>Welcome, </a:t>
            </a:r>
          </a:p>
          <a:p>
            <a:pPr algn="r"/>
            <a:r>
              <a:rPr lang="en-US" sz="4400" b="1" dirty="0" smtClean="0">
                <a:solidFill>
                  <a:srgbClr val="FFFFFF"/>
                </a:solidFill>
              </a:rPr>
              <a:t>This</a:t>
            </a:r>
            <a:r>
              <a:rPr lang="en-US" sz="4400" b="1" baseline="0" dirty="0" smtClean="0">
                <a:solidFill>
                  <a:srgbClr val="FFFFFF"/>
                </a:solidFill>
              </a:rPr>
              <a:t> Web Conference</a:t>
            </a:r>
          </a:p>
          <a:p>
            <a:pPr algn="r"/>
            <a:r>
              <a:rPr lang="en-US" sz="4400" b="1" baseline="0" dirty="0" smtClean="0">
                <a:solidFill>
                  <a:srgbClr val="FFFFFF"/>
                </a:solidFill>
              </a:rPr>
              <a:t>Will Begin Soon</a:t>
            </a:r>
          </a:p>
          <a:p>
            <a:pPr algn="r"/>
            <a:endParaRPr lang="en-US" sz="4400" b="1" baseline="0" dirty="0" smtClean="0">
              <a:solidFill>
                <a:srgbClr val="FFFFFF"/>
              </a:solidFill>
            </a:endParaRPr>
          </a:p>
          <a:p>
            <a:pPr algn="r"/>
            <a:endParaRPr lang="en-US" sz="4400" b="1" baseline="0" dirty="0" smtClean="0">
              <a:solidFill>
                <a:srgbClr val="FFFFFF"/>
              </a:solidFill>
            </a:endParaRPr>
          </a:p>
          <a:p>
            <a:pPr algn="r"/>
            <a:endParaRPr lang="en-US" sz="4400" b="1" dirty="0">
              <a:solidFill>
                <a:srgbClr val="FFFFFF"/>
              </a:solidFill>
            </a:endParaRPr>
          </a:p>
        </p:txBody>
      </p:sp>
      <p:sp>
        <p:nvSpPr>
          <p:cNvPr id="15" name="Title 14"/>
          <p:cNvSpPr>
            <a:spLocks noGrp="1"/>
          </p:cNvSpPr>
          <p:nvPr>
            <p:ph type="title" hasCustomPrompt="1"/>
          </p:nvPr>
        </p:nvSpPr>
        <p:spPr>
          <a:xfrm>
            <a:off x="210606" y="4158269"/>
            <a:ext cx="8229600" cy="1143000"/>
          </a:xfrm>
          <a:prstGeom prst="rect">
            <a:avLst/>
          </a:prstGeom>
        </p:spPr>
        <p:txBody>
          <a:bodyPr vert="horz"/>
          <a:lstStyle>
            <a:lvl1pPr algn="l">
              <a:defRPr b="1">
                <a:solidFill>
                  <a:schemeClr val="bg2">
                    <a:lumMod val="50000"/>
                  </a:schemeClr>
                </a:solidFill>
              </a:defRPr>
            </a:lvl1pPr>
          </a:lstStyle>
          <a:p>
            <a:r>
              <a:rPr lang="en-US" dirty="0" smtClean="0"/>
              <a:t>Web Conference Title</a:t>
            </a:r>
            <a:endParaRPr lang="en-US" dirty="0"/>
          </a:p>
        </p:txBody>
      </p:sp>
      <p:pic>
        <p:nvPicPr>
          <p:cNvPr id="17" name="Picture 16" descr="PC Gold Box Trans 1962x19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81086" y="5310689"/>
            <a:ext cx="1438914" cy="1394911"/>
          </a:xfrm>
          <a:prstGeom prst="rect">
            <a:avLst/>
          </a:prstGeom>
        </p:spPr>
      </p:pic>
      <p:pic>
        <p:nvPicPr>
          <p:cNvPr id="19" name="Picture 18" descr="ProjectofCALCASA.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20000" y="5476297"/>
            <a:ext cx="1325920" cy="1143000"/>
          </a:xfrm>
          <a:prstGeom prst="rect">
            <a:avLst/>
          </a:prstGeom>
        </p:spPr>
      </p:pic>
    </p:spTree>
    <p:extLst>
      <p:ext uri="{BB962C8B-B14F-4D97-AF65-F5344CB8AC3E}">
        <p14:creationId xmlns:p14="http://schemas.microsoft.com/office/powerpoint/2010/main" val="141908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8" name="Picture 37" descr="MsFW_Logo_FullColor_CMY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1599" y="4773395"/>
            <a:ext cx="2068381" cy="2068381"/>
          </a:xfrm>
          <a:prstGeom prst="rect">
            <a:avLst/>
          </a:prstGeom>
        </p:spPr>
      </p:pic>
      <p:sp>
        <p:nvSpPr>
          <p:cNvPr id="9" name="TextBox 8"/>
          <p:cNvSpPr txBox="1"/>
          <p:nvPr userDrawn="1"/>
        </p:nvSpPr>
        <p:spPr>
          <a:xfrm>
            <a:off x="0" y="0"/>
            <a:ext cx="9144000" cy="3970318"/>
          </a:xfrm>
          <a:prstGeom prst="rect">
            <a:avLst/>
          </a:prstGeom>
          <a:solidFill>
            <a:srgbClr val="9C1F39"/>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3" name="Picture 12" descr="Flick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77303" y="4191000"/>
            <a:ext cx="585608" cy="752924"/>
          </a:xfrm>
          <a:prstGeom prst="rect">
            <a:avLst/>
          </a:prstGeom>
        </p:spPr>
      </p:pic>
      <p:pic>
        <p:nvPicPr>
          <p:cNvPr id="14" name="Picture 13" descr="Contact.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62911" y="4191000"/>
            <a:ext cx="616980" cy="752924"/>
          </a:xfrm>
          <a:prstGeom prst="rect">
            <a:avLst/>
          </a:prstGeom>
        </p:spPr>
      </p:pic>
      <p:pic>
        <p:nvPicPr>
          <p:cNvPr id="16" name="Picture 15" descr="Facebook.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879891" y="4191000"/>
            <a:ext cx="700638" cy="752924"/>
          </a:xfrm>
          <a:prstGeom prst="rect">
            <a:avLst/>
          </a:prstGeom>
        </p:spPr>
      </p:pic>
      <p:pic>
        <p:nvPicPr>
          <p:cNvPr id="18" name="Picture 17" descr="Twitter.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580529" y="4191000"/>
            <a:ext cx="648351" cy="752924"/>
          </a:xfrm>
          <a:prstGeom prst="rect">
            <a:avLst/>
          </a:prstGeom>
        </p:spPr>
      </p:pic>
      <p:pic>
        <p:nvPicPr>
          <p:cNvPr id="20" name="Picture 19" descr="Video.pn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7228880" y="4191000"/>
            <a:ext cx="575150" cy="752924"/>
          </a:xfrm>
          <a:prstGeom prst="rect">
            <a:avLst/>
          </a:prstGeom>
        </p:spPr>
      </p:pic>
      <p:sp>
        <p:nvSpPr>
          <p:cNvPr id="21" name="TextBox 20"/>
          <p:cNvSpPr txBox="1"/>
          <p:nvPr userDrawn="1"/>
        </p:nvSpPr>
        <p:spPr>
          <a:xfrm>
            <a:off x="4578556" y="1447800"/>
            <a:ext cx="4565444" cy="2862322"/>
          </a:xfrm>
          <a:prstGeom prst="rect">
            <a:avLst/>
          </a:prstGeom>
          <a:noFill/>
        </p:spPr>
        <p:txBody>
          <a:bodyPr wrap="square" rtlCol="0">
            <a:spAutoFit/>
          </a:bodyPr>
          <a:lstStyle/>
          <a:p>
            <a:pPr algn="r"/>
            <a:r>
              <a:rPr lang="en-US" sz="1200" b="1" dirty="0" smtClean="0">
                <a:solidFill>
                  <a:srgbClr val="FFFFFF"/>
                </a:solidFill>
              </a:rPr>
              <a:t>Website: </a:t>
            </a:r>
            <a:r>
              <a:rPr lang="en-US" sz="1200" b="1" dirty="0" err="1" smtClean="0">
                <a:solidFill>
                  <a:srgbClr val="FFFFFF"/>
                </a:solidFill>
              </a:rPr>
              <a:t>preventconnect.org</a:t>
            </a:r>
            <a:endParaRPr lang="en-US" sz="1200" b="1" dirty="0" smtClean="0">
              <a:solidFill>
                <a:srgbClr val="FFFFFF"/>
              </a:solidFill>
            </a:endParaRPr>
          </a:p>
          <a:p>
            <a:pPr algn="r"/>
            <a:endParaRPr lang="en-US" sz="1200" b="1" dirty="0" smtClean="0">
              <a:solidFill>
                <a:srgbClr val="FFFFFF"/>
              </a:solidFill>
            </a:endParaRPr>
          </a:p>
          <a:p>
            <a:pPr algn="r"/>
            <a:r>
              <a:rPr lang="en-US" sz="1200" b="1" dirty="0" smtClean="0">
                <a:solidFill>
                  <a:srgbClr val="FFFFFF"/>
                </a:solidFill>
              </a:rPr>
              <a:t>Facebook: </a:t>
            </a:r>
            <a:r>
              <a:rPr lang="en-US" sz="1200" b="1" dirty="0" err="1" smtClean="0">
                <a:solidFill>
                  <a:srgbClr val="FFFFFF"/>
                </a:solidFill>
              </a:rPr>
              <a:t>www.facebook.com</a:t>
            </a:r>
            <a:r>
              <a:rPr lang="en-US" sz="1200" b="1" dirty="0" smtClean="0">
                <a:solidFill>
                  <a:srgbClr val="FFFFFF"/>
                </a:solidFill>
              </a:rPr>
              <a:t>/</a:t>
            </a:r>
            <a:r>
              <a:rPr lang="en-US" sz="1200" b="1" dirty="0" err="1" smtClean="0">
                <a:solidFill>
                  <a:srgbClr val="FFFFFF"/>
                </a:solidFill>
              </a:rPr>
              <a:t>PreventConnect</a:t>
            </a:r>
            <a:endParaRPr lang="en-US" sz="1200" b="1" dirty="0" smtClean="0">
              <a:solidFill>
                <a:srgbClr val="FFFFFF"/>
              </a:solidFill>
            </a:endParaRPr>
          </a:p>
          <a:p>
            <a:pPr algn="r"/>
            <a:endParaRPr lang="en-US" sz="1200" b="1" dirty="0" smtClean="0">
              <a:solidFill>
                <a:srgbClr val="FFFFFF"/>
              </a:solidFill>
            </a:endParaRPr>
          </a:p>
          <a:p>
            <a:pPr algn="r"/>
            <a:r>
              <a:rPr lang="en-US" sz="1200" b="1" dirty="0" smtClean="0">
                <a:solidFill>
                  <a:srgbClr val="FFFFFF"/>
                </a:solidFill>
              </a:rPr>
              <a:t>Twitter: Follow @</a:t>
            </a:r>
            <a:r>
              <a:rPr lang="en-US" sz="1200" b="1" dirty="0" err="1" smtClean="0">
                <a:solidFill>
                  <a:srgbClr val="FFFFFF"/>
                </a:solidFill>
              </a:rPr>
              <a:t>PreventConnect</a:t>
            </a:r>
            <a:endParaRPr lang="en-US" sz="1200" b="1" dirty="0" smtClean="0">
              <a:solidFill>
                <a:srgbClr val="FFFFFF"/>
              </a:solidFill>
            </a:endParaRPr>
          </a:p>
          <a:p>
            <a:pPr algn="r"/>
            <a:endParaRPr lang="en-US" sz="1200" b="1" dirty="0" smtClean="0">
              <a:solidFill>
                <a:srgbClr val="FFFFFF"/>
              </a:solidFill>
            </a:endParaRPr>
          </a:p>
          <a:p>
            <a:pPr algn="r"/>
            <a:r>
              <a:rPr lang="en-US" sz="1200" b="1" dirty="0" smtClean="0">
                <a:solidFill>
                  <a:srgbClr val="FFFFFF"/>
                </a:solidFill>
              </a:rPr>
              <a:t>Flickr: </a:t>
            </a:r>
            <a:r>
              <a:rPr lang="pl-PL" sz="1200" b="1" dirty="0" err="1" smtClean="0">
                <a:solidFill>
                  <a:srgbClr val="FFFFFF"/>
                </a:solidFill>
              </a:rPr>
              <a:t>www.flickr.com</a:t>
            </a:r>
            <a:r>
              <a:rPr lang="pl-PL" sz="1200" b="1" dirty="0" smtClean="0">
                <a:solidFill>
                  <a:srgbClr val="FFFFFF"/>
                </a:solidFill>
              </a:rPr>
              <a:t>/</a:t>
            </a:r>
            <a:r>
              <a:rPr lang="pl-PL" sz="1200" b="1" dirty="0" err="1" smtClean="0">
                <a:solidFill>
                  <a:srgbClr val="FFFFFF"/>
                </a:solidFill>
              </a:rPr>
              <a:t>people</a:t>
            </a:r>
            <a:r>
              <a:rPr lang="pl-PL" sz="1200" b="1" dirty="0" smtClean="0">
                <a:solidFill>
                  <a:srgbClr val="FFFFFF"/>
                </a:solidFill>
              </a:rPr>
              <a:t>/</a:t>
            </a:r>
            <a:r>
              <a:rPr lang="pl-PL" sz="1200" b="1" dirty="0" err="1" smtClean="0">
                <a:solidFill>
                  <a:srgbClr val="FFFFFF"/>
                </a:solidFill>
              </a:rPr>
              <a:t>preventconnect</a:t>
            </a:r>
            <a:endParaRPr lang="pl-PL" sz="1200" b="1" dirty="0" smtClean="0">
              <a:solidFill>
                <a:srgbClr val="FFFFFF"/>
              </a:solidFill>
            </a:endParaRPr>
          </a:p>
          <a:p>
            <a:pPr algn="r"/>
            <a:endParaRPr lang="pl-PL" sz="1200" b="1" dirty="0" smtClean="0">
              <a:solidFill>
                <a:srgbClr val="FFFFFF"/>
              </a:solidFill>
            </a:endParaRPr>
          </a:p>
          <a:p>
            <a:pPr algn="r"/>
            <a:r>
              <a:rPr lang="pl-PL" sz="1200" b="1" dirty="0" err="1" smtClean="0">
                <a:solidFill>
                  <a:srgbClr val="FFFFFF"/>
                </a:solidFill>
              </a:rPr>
              <a:t>YouTube</a:t>
            </a:r>
            <a:r>
              <a:rPr lang="pl-PL" sz="1200" b="1" dirty="0" smtClean="0">
                <a:solidFill>
                  <a:srgbClr val="FFFFFF"/>
                </a:solidFill>
              </a:rPr>
              <a:t>:</a:t>
            </a:r>
            <a:r>
              <a:rPr lang="pl-PL" sz="1200" b="1" baseline="0" dirty="0" smtClean="0">
                <a:solidFill>
                  <a:srgbClr val="FFFFFF"/>
                </a:solidFill>
              </a:rPr>
              <a:t> </a:t>
            </a:r>
            <a:r>
              <a:rPr lang="pl-PL" sz="1200" b="1" baseline="0" dirty="0" err="1" smtClean="0">
                <a:solidFill>
                  <a:srgbClr val="FFFFFF"/>
                </a:solidFill>
              </a:rPr>
              <a:t>www.youtube.com</a:t>
            </a:r>
            <a:r>
              <a:rPr lang="pl-PL" sz="1200" b="1" baseline="0" dirty="0" smtClean="0">
                <a:solidFill>
                  <a:srgbClr val="FFFFFF"/>
                </a:solidFill>
              </a:rPr>
              <a:t>/</a:t>
            </a:r>
            <a:r>
              <a:rPr lang="pl-PL" sz="1200" b="1" baseline="0" dirty="0" err="1" smtClean="0">
                <a:solidFill>
                  <a:srgbClr val="FFFFFF"/>
                </a:solidFill>
              </a:rPr>
              <a:t>CalCASAVideo</a:t>
            </a:r>
            <a:endParaRPr lang="pl-PL" sz="1200" b="1" baseline="0" dirty="0" smtClean="0">
              <a:solidFill>
                <a:srgbClr val="FFFFFF"/>
              </a:solidFill>
            </a:endParaRPr>
          </a:p>
          <a:p>
            <a:pPr algn="r"/>
            <a:endParaRPr lang="en-US" sz="1200" b="1" dirty="0" smtClean="0">
              <a:solidFill>
                <a:srgbClr val="FFFFFF"/>
              </a:solidFill>
            </a:endParaRPr>
          </a:p>
          <a:p>
            <a:pPr algn="r"/>
            <a:r>
              <a:rPr lang="en-US" sz="1200" b="1" dirty="0" smtClean="0">
                <a:solidFill>
                  <a:srgbClr val="FFFFFF"/>
                </a:solidFill>
              </a:rPr>
              <a:t>Email: info@preventconnect.org</a:t>
            </a:r>
          </a:p>
          <a:p>
            <a:pPr algn="r"/>
            <a:endParaRPr lang="en-US" sz="1200" b="1" dirty="0" smtClean="0">
              <a:solidFill>
                <a:srgbClr val="FFFFFF"/>
              </a:solidFill>
            </a:endParaRPr>
          </a:p>
          <a:p>
            <a:pPr algn="r"/>
            <a:r>
              <a:rPr lang="en-US" sz="1200" b="1" dirty="0" smtClean="0">
                <a:solidFill>
                  <a:srgbClr val="FFFFFF"/>
                </a:solidFill>
              </a:rPr>
              <a:t>Email</a:t>
            </a:r>
            <a:r>
              <a:rPr lang="en-US" sz="1200" b="1" baseline="0" dirty="0" smtClean="0">
                <a:solidFill>
                  <a:srgbClr val="FFFFFF"/>
                </a:solidFill>
              </a:rPr>
              <a:t> Group: http://groups.yahoo.com/group/Prevent-Connect/</a:t>
            </a:r>
          </a:p>
          <a:p>
            <a:pPr algn="r"/>
            <a:endParaRPr lang="en-US" sz="1200" b="1" baseline="0" dirty="0" smtClean="0">
              <a:solidFill>
                <a:srgbClr val="FFFFFF"/>
              </a:solidFill>
            </a:endParaRPr>
          </a:p>
          <a:p>
            <a:pPr algn="r"/>
            <a:r>
              <a:rPr lang="en-US" sz="1200" b="1" baseline="0" dirty="0" smtClean="0">
                <a:solidFill>
                  <a:srgbClr val="FFFFFF"/>
                </a:solidFill>
              </a:rPr>
              <a:t>eLearning: </a:t>
            </a:r>
            <a:r>
              <a:rPr lang="en-US" sz="1200" b="1" baseline="0" dirty="0" err="1" smtClean="0">
                <a:solidFill>
                  <a:srgbClr val="FFFFFF"/>
                </a:solidFill>
              </a:rPr>
              <a:t>learn.preventconnect.org</a:t>
            </a:r>
            <a:endParaRPr lang="en-US" sz="1200" b="1" dirty="0">
              <a:solidFill>
                <a:srgbClr val="FFFFFF"/>
              </a:solidFill>
            </a:endParaRPr>
          </a:p>
        </p:txBody>
      </p:sp>
      <p:sp>
        <p:nvSpPr>
          <p:cNvPr id="23" name="TextBox 22"/>
          <p:cNvSpPr txBox="1"/>
          <p:nvPr userDrawn="1"/>
        </p:nvSpPr>
        <p:spPr>
          <a:xfrm>
            <a:off x="6553200" y="381000"/>
            <a:ext cx="2590800" cy="1015663"/>
          </a:xfrm>
          <a:prstGeom prst="rect">
            <a:avLst/>
          </a:prstGeom>
          <a:noFill/>
        </p:spPr>
        <p:txBody>
          <a:bodyPr wrap="square" rtlCol="0">
            <a:spAutoFit/>
          </a:bodyPr>
          <a:lstStyle/>
          <a:p>
            <a:pPr algn="r"/>
            <a:r>
              <a:rPr lang="en-US" sz="2000" dirty="0" smtClean="0">
                <a:solidFill>
                  <a:schemeClr val="bg1"/>
                </a:solidFill>
              </a:rPr>
              <a:t>1215 K Street</a:t>
            </a:r>
            <a:endParaRPr lang="en-US" sz="2000" baseline="0" dirty="0" smtClean="0">
              <a:solidFill>
                <a:schemeClr val="bg1"/>
              </a:solidFill>
            </a:endParaRPr>
          </a:p>
          <a:p>
            <a:pPr algn="r"/>
            <a:r>
              <a:rPr lang="en-US" sz="2000" baseline="0" dirty="0" smtClean="0">
                <a:solidFill>
                  <a:schemeClr val="bg1"/>
                </a:solidFill>
              </a:rPr>
              <a:t>Suite 1850</a:t>
            </a:r>
          </a:p>
          <a:p>
            <a:pPr algn="r"/>
            <a:r>
              <a:rPr lang="en-US" sz="2000" baseline="0" dirty="0" smtClean="0">
                <a:solidFill>
                  <a:schemeClr val="bg1"/>
                </a:solidFill>
              </a:rPr>
              <a:t>Sacramento, CA 95814</a:t>
            </a:r>
            <a:endParaRPr lang="en-US" sz="2000" dirty="0">
              <a:solidFill>
                <a:schemeClr val="bg1"/>
              </a:solidFill>
            </a:endParaRPr>
          </a:p>
        </p:txBody>
      </p:sp>
      <p:sp>
        <p:nvSpPr>
          <p:cNvPr id="24" name="TextBox 23"/>
          <p:cNvSpPr txBox="1"/>
          <p:nvPr userDrawn="1"/>
        </p:nvSpPr>
        <p:spPr>
          <a:xfrm>
            <a:off x="7010400" y="0"/>
            <a:ext cx="2133600" cy="446276"/>
          </a:xfrm>
          <a:prstGeom prst="rect">
            <a:avLst/>
          </a:prstGeom>
          <a:noFill/>
        </p:spPr>
        <p:txBody>
          <a:bodyPr wrap="square" rtlCol="0">
            <a:spAutoFit/>
          </a:bodyPr>
          <a:lstStyle/>
          <a:p>
            <a:r>
              <a:rPr lang="en-US" sz="2300" b="1" dirty="0" err="1" smtClean="0">
                <a:solidFill>
                  <a:schemeClr val="bg1"/>
                </a:solidFill>
              </a:rPr>
              <a:t>PreventConnect</a:t>
            </a:r>
            <a:endParaRPr lang="en-US" sz="2300" b="1" dirty="0" smtClean="0">
              <a:solidFill>
                <a:schemeClr val="bg1"/>
              </a:solidFill>
            </a:endParaRPr>
          </a:p>
        </p:txBody>
      </p:sp>
      <p:cxnSp>
        <p:nvCxnSpPr>
          <p:cNvPr id="25" name="Straight Connector 24"/>
          <p:cNvCxnSpPr/>
          <p:nvPr userDrawn="1"/>
        </p:nvCxnSpPr>
        <p:spPr>
          <a:xfrm>
            <a:off x="4572000" y="26597"/>
            <a:ext cx="0" cy="394372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0" y="1447800"/>
            <a:ext cx="4565444" cy="2462213"/>
          </a:xfrm>
          <a:prstGeom prst="rect">
            <a:avLst/>
          </a:prstGeom>
          <a:noFill/>
        </p:spPr>
        <p:txBody>
          <a:bodyPr wrap="square" rtlCol="0">
            <a:spAutoFit/>
          </a:bodyPr>
          <a:lstStyle/>
          <a:p>
            <a:r>
              <a:rPr lang="en-US" sz="1400" b="1" dirty="0" smtClean="0">
                <a:solidFill>
                  <a:srgbClr val="FFFFFF"/>
                </a:solidFill>
              </a:rPr>
              <a:t>Website: </a:t>
            </a:r>
            <a:r>
              <a:rPr lang="en-US" sz="1400" b="1" dirty="0" err="1" smtClean="0">
                <a:solidFill>
                  <a:srgbClr val="FFFFFF"/>
                </a:solidFill>
              </a:rPr>
              <a:t>ms.foundation.org</a:t>
            </a:r>
            <a:endParaRPr lang="en-US" sz="1400" b="1" dirty="0" smtClean="0">
              <a:solidFill>
                <a:srgbClr val="FFFFFF"/>
              </a:solidFill>
            </a:endParaRPr>
          </a:p>
          <a:p>
            <a:endParaRPr lang="en-US" sz="1400" b="1" dirty="0" smtClean="0">
              <a:solidFill>
                <a:srgbClr val="FFFFFF"/>
              </a:solidFill>
            </a:endParaRPr>
          </a:p>
          <a:p>
            <a:r>
              <a:rPr lang="en-US" sz="1400" b="1" dirty="0" smtClean="0">
                <a:solidFill>
                  <a:srgbClr val="FFFFFF"/>
                </a:solidFill>
              </a:rPr>
              <a:t>Facebook: </a:t>
            </a:r>
            <a:r>
              <a:rPr lang="en-US" sz="1400" b="1" dirty="0" err="1" smtClean="0">
                <a:solidFill>
                  <a:srgbClr val="FFFFFF"/>
                </a:solidFill>
              </a:rPr>
              <a:t>www.facebook.com</a:t>
            </a:r>
            <a:r>
              <a:rPr lang="en-US" sz="1400" b="1" dirty="0" smtClean="0">
                <a:solidFill>
                  <a:srgbClr val="FFFFFF"/>
                </a:solidFill>
              </a:rPr>
              <a:t>/</a:t>
            </a:r>
            <a:r>
              <a:rPr lang="en-US" sz="1400" b="1" dirty="0" err="1" smtClean="0">
                <a:solidFill>
                  <a:srgbClr val="FFFFFF"/>
                </a:solidFill>
              </a:rPr>
              <a:t>MsFoundationforWomen</a:t>
            </a:r>
            <a:endParaRPr lang="en-US" sz="1400" b="1" dirty="0" smtClean="0">
              <a:solidFill>
                <a:srgbClr val="FFFFFF"/>
              </a:solidFill>
            </a:endParaRPr>
          </a:p>
          <a:p>
            <a:endParaRPr lang="en-US" sz="1400" b="1" dirty="0" smtClean="0">
              <a:solidFill>
                <a:srgbClr val="FFFFFF"/>
              </a:solidFill>
            </a:endParaRPr>
          </a:p>
          <a:p>
            <a:r>
              <a:rPr lang="en-US" sz="1400" b="1" dirty="0" smtClean="0">
                <a:solidFill>
                  <a:srgbClr val="FFFFFF"/>
                </a:solidFill>
              </a:rPr>
              <a:t>Twitter: Follow </a:t>
            </a:r>
            <a:r>
              <a:rPr lang="en-US" sz="1400" b="1" strike="noStrike" dirty="0" smtClean="0">
                <a:solidFill>
                  <a:srgbClr val="FFFFFF"/>
                </a:solidFill>
              </a:rPr>
              <a:t>@</a:t>
            </a:r>
            <a:r>
              <a:rPr lang="en-US" sz="1400" b="1" dirty="0" err="1" smtClean="0">
                <a:solidFill>
                  <a:srgbClr val="FFFFFF"/>
                </a:solidFill>
              </a:rPr>
              <a:t>msfoundation</a:t>
            </a:r>
            <a:endParaRPr lang="en-US" sz="1400" b="1" dirty="0" smtClean="0">
              <a:solidFill>
                <a:srgbClr val="FFFFFF"/>
              </a:solidFill>
            </a:endParaRPr>
          </a:p>
          <a:p>
            <a:endParaRPr lang="en-US" sz="1400" b="1" dirty="0" smtClean="0">
              <a:solidFill>
                <a:srgbClr val="FFFFFF"/>
              </a:solidFill>
            </a:endParaRPr>
          </a:p>
          <a:p>
            <a:r>
              <a:rPr lang="en-US" sz="1400" b="1" dirty="0" err="1" smtClean="0">
                <a:solidFill>
                  <a:srgbClr val="FFFFFF"/>
                </a:solidFill>
              </a:rPr>
              <a:t>Pinterest</a:t>
            </a:r>
            <a:r>
              <a:rPr lang="en-US" sz="1400" b="1" dirty="0" smtClean="0">
                <a:solidFill>
                  <a:srgbClr val="FFFFFF"/>
                </a:solidFill>
              </a:rPr>
              <a:t>:</a:t>
            </a:r>
            <a:r>
              <a:rPr lang="en-US" sz="1400" b="1" baseline="0" dirty="0" smtClean="0">
                <a:solidFill>
                  <a:srgbClr val="FFFFFF"/>
                </a:solidFill>
              </a:rPr>
              <a:t> http://</a:t>
            </a:r>
            <a:r>
              <a:rPr lang="en-US" sz="1400" b="1" baseline="0" dirty="0" err="1" smtClean="0">
                <a:solidFill>
                  <a:srgbClr val="FFFFFF"/>
                </a:solidFill>
              </a:rPr>
              <a:t>forwomen.org</a:t>
            </a:r>
            <a:r>
              <a:rPr lang="en-US" sz="1400" b="1" baseline="0" dirty="0" smtClean="0">
                <a:solidFill>
                  <a:srgbClr val="FFFFFF"/>
                </a:solidFill>
              </a:rPr>
              <a:t>/content/127/en/</a:t>
            </a:r>
            <a:endParaRPr lang="pl-PL" sz="1400" b="1" dirty="0" smtClean="0">
              <a:solidFill>
                <a:srgbClr val="FFFFFF"/>
              </a:solidFill>
            </a:endParaRPr>
          </a:p>
          <a:p>
            <a:endParaRPr lang="pl-PL" sz="1400" b="1" dirty="0" smtClean="0">
              <a:solidFill>
                <a:srgbClr val="FFFFFF"/>
              </a:solidFill>
            </a:endParaRPr>
          </a:p>
          <a:p>
            <a:r>
              <a:rPr lang="pl-PL" sz="1400" b="1" dirty="0" err="1" smtClean="0">
                <a:solidFill>
                  <a:srgbClr val="FFFFFF"/>
                </a:solidFill>
              </a:rPr>
              <a:t>YouTube</a:t>
            </a:r>
            <a:r>
              <a:rPr lang="pl-PL" sz="1400" b="1" dirty="0" smtClean="0">
                <a:solidFill>
                  <a:srgbClr val="FFFFFF"/>
                </a:solidFill>
              </a:rPr>
              <a:t>:</a:t>
            </a:r>
            <a:r>
              <a:rPr lang="pl-PL" sz="1400" b="1" baseline="0" dirty="0" smtClean="0">
                <a:solidFill>
                  <a:srgbClr val="FFFFFF"/>
                </a:solidFill>
              </a:rPr>
              <a:t> </a:t>
            </a:r>
            <a:r>
              <a:rPr lang="pl-PL" sz="1400" b="1" baseline="0" dirty="0" err="1" smtClean="0">
                <a:solidFill>
                  <a:srgbClr val="FFFFFF"/>
                </a:solidFill>
              </a:rPr>
              <a:t>www.youtube.com</a:t>
            </a:r>
            <a:r>
              <a:rPr lang="pl-PL" sz="1400" b="1" baseline="0" dirty="0" smtClean="0">
                <a:solidFill>
                  <a:srgbClr val="FFFFFF"/>
                </a:solidFill>
              </a:rPr>
              <a:t>/</a:t>
            </a:r>
            <a:r>
              <a:rPr lang="en-US" sz="1400" b="1" baseline="0" dirty="0" err="1" smtClean="0">
                <a:solidFill>
                  <a:srgbClr val="FFFFFF"/>
                </a:solidFill>
              </a:rPr>
              <a:t>msfoundationforwomen</a:t>
            </a:r>
            <a:endParaRPr lang="en-US" sz="1400" b="1" baseline="0" dirty="0" smtClean="0">
              <a:solidFill>
                <a:srgbClr val="FFFFFF"/>
              </a:solidFill>
            </a:endParaRPr>
          </a:p>
          <a:p>
            <a:endParaRPr lang="en-US" sz="1400" b="1" dirty="0" smtClean="0">
              <a:solidFill>
                <a:srgbClr val="FFFFFF"/>
              </a:solidFill>
            </a:endParaRPr>
          </a:p>
          <a:p>
            <a:r>
              <a:rPr lang="en-US" sz="1400" b="1" dirty="0" smtClean="0">
                <a:solidFill>
                  <a:srgbClr val="FFFFFF"/>
                </a:solidFill>
              </a:rPr>
              <a:t>Email: </a:t>
            </a:r>
            <a:r>
              <a:rPr lang="en-US" sz="1400" b="1" dirty="0" err="1" smtClean="0">
                <a:solidFill>
                  <a:srgbClr val="FFFFFF"/>
                </a:solidFill>
              </a:rPr>
              <a:t>info@ms.foundation.org</a:t>
            </a:r>
            <a:endParaRPr lang="en-US" sz="1400" b="1" dirty="0">
              <a:solidFill>
                <a:srgbClr val="FFFFFF"/>
              </a:solidFill>
            </a:endParaRPr>
          </a:p>
        </p:txBody>
      </p:sp>
      <p:sp>
        <p:nvSpPr>
          <p:cNvPr id="27" name="TextBox 26"/>
          <p:cNvSpPr txBox="1"/>
          <p:nvPr userDrawn="1"/>
        </p:nvSpPr>
        <p:spPr>
          <a:xfrm>
            <a:off x="-19773" y="381000"/>
            <a:ext cx="2590800" cy="1015663"/>
          </a:xfrm>
          <a:prstGeom prst="rect">
            <a:avLst/>
          </a:prstGeom>
          <a:noFill/>
        </p:spPr>
        <p:txBody>
          <a:bodyPr wrap="square" rtlCol="0">
            <a:spAutoFit/>
          </a:bodyPr>
          <a:lstStyle/>
          <a:p>
            <a:pPr algn="l"/>
            <a:r>
              <a:rPr lang="nl-NL" sz="2000" dirty="0" smtClean="0">
                <a:solidFill>
                  <a:schemeClr val="bg1"/>
                </a:solidFill>
              </a:rPr>
              <a:t>12 </a:t>
            </a:r>
            <a:r>
              <a:rPr lang="nl-NL" sz="2000" dirty="0" err="1" smtClean="0">
                <a:solidFill>
                  <a:schemeClr val="bg1"/>
                </a:solidFill>
              </a:rPr>
              <a:t>MetroTech</a:t>
            </a:r>
            <a:r>
              <a:rPr lang="nl-NL" sz="2000" dirty="0" smtClean="0">
                <a:solidFill>
                  <a:schemeClr val="bg1"/>
                </a:solidFill>
              </a:rPr>
              <a:t> Center 26th Floor</a:t>
            </a:r>
            <a:br>
              <a:rPr lang="nl-NL" sz="2000" dirty="0" smtClean="0">
                <a:solidFill>
                  <a:schemeClr val="bg1"/>
                </a:solidFill>
              </a:rPr>
            </a:br>
            <a:r>
              <a:rPr lang="nl-NL" sz="2000" dirty="0" err="1" smtClean="0">
                <a:solidFill>
                  <a:schemeClr val="bg1"/>
                </a:solidFill>
              </a:rPr>
              <a:t>Brooklyn</a:t>
            </a:r>
            <a:r>
              <a:rPr lang="nl-NL" sz="2000" dirty="0" smtClean="0">
                <a:solidFill>
                  <a:schemeClr val="bg1"/>
                </a:solidFill>
              </a:rPr>
              <a:t>, NY 11201</a:t>
            </a:r>
            <a:endParaRPr lang="en-US" sz="2000" dirty="0">
              <a:solidFill>
                <a:schemeClr val="bg1"/>
              </a:solidFill>
            </a:endParaRPr>
          </a:p>
        </p:txBody>
      </p:sp>
      <p:sp>
        <p:nvSpPr>
          <p:cNvPr id="28" name="TextBox 27"/>
          <p:cNvSpPr txBox="1"/>
          <p:nvPr userDrawn="1"/>
        </p:nvSpPr>
        <p:spPr>
          <a:xfrm>
            <a:off x="-13463" y="0"/>
            <a:ext cx="2133600" cy="446276"/>
          </a:xfrm>
          <a:prstGeom prst="rect">
            <a:avLst/>
          </a:prstGeom>
          <a:noFill/>
        </p:spPr>
        <p:txBody>
          <a:bodyPr wrap="square" rtlCol="0">
            <a:spAutoFit/>
          </a:bodyPr>
          <a:lstStyle/>
          <a:p>
            <a:r>
              <a:rPr lang="en-US" sz="2300" b="1" dirty="0" smtClean="0">
                <a:solidFill>
                  <a:schemeClr val="bg1"/>
                </a:solidFill>
              </a:rPr>
              <a:t>Ms. Foundation</a:t>
            </a:r>
          </a:p>
        </p:txBody>
      </p:sp>
      <p:cxnSp>
        <p:nvCxnSpPr>
          <p:cNvPr id="4" name="Straight Connector 3"/>
          <p:cNvCxnSpPr/>
          <p:nvPr userDrawn="1"/>
        </p:nvCxnSpPr>
        <p:spPr>
          <a:xfrm>
            <a:off x="98637" y="1389642"/>
            <a:ext cx="1886442"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6872014" y="1396663"/>
            <a:ext cx="218408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4549473" y="3970318"/>
            <a:ext cx="29083" cy="2887682"/>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1" name="Picture 30" descr="PC-Learn.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36899" y="4310122"/>
            <a:ext cx="1219200" cy="325120"/>
          </a:xfrm>
          <a:prstGeom prst="rect">
            <a:avLst/>
          </a:prstGeom>
        </p:spPr>
      </p:pic>
      <p:pic>
        <p:nvPicPr>
          <p:cNvPr id="32" name="Picture 31" descr="MsBlogger.pn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6200" y="4191000"/>
            <a:ext cx="685800" cy="685800"/>
          </a:xfrm>
          <a:prstGeom prst="rect">
            <a:avLst/>
          </a:prstGeom>
        </p:spPr>
      </p:pic>
      <p:pic>
        <p:nvPicPr>
          <p:cNvPr id="33" name="Picture 32" descr="MsEmail.pn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762000" y="4196477"/>
            <a:ext cx="696351" cy="685800"/>
          </a:xfrm>
          <a:prstGeom prst="rect">
            <a:avLst/>
          </a:prstGeom>
        </p:spPr>
      </p:pic>
      <p:pic>
        <p:nvPicPr>
          <p:cNvPr id="34" name="Picture 33" descr="MsFacebook.pn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524000" y="4191000"/>
            <a:ext cx="685800" cy="685800"/>
          </a:xfrm>
          <a:prstGeom prst="rect">
            <a:avLst/>
          </a:prstGeom>
        </p:spPr>
      </p:pic>
      <p:pic>
        <p:nvPicPr>
          <p:cNvPr id="35" name="Picture 34" descr="MsTwitter.png"/>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2286000" y="4191000"/>
            <a:ext cx="685800" cy="685800"/>
          </a:xfrm>
          <a:prstGeom prst="rect">
            <a:avLst/>
          </a:prstGeom>
        </p:spPr>
      </p:pic>
      <p:pic>
        <p:nvPicPr>
          <p:cNvPr id="36" name="Picture 35" descr="pinterest.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3124200" y="4191000"/>
            <a:ext cx="609600" cy="609600"/>
          </a:xfrm>
          <a:prstGeom prst="rect">
            <a:avLst/>
          </a:prstGeom>
        </p:spPr>
      </p:pic>
      <p:pic>
        <p:nvPicPr>
          <p:cNvPr id="37" name="Picture 36" descr="MsYouTube.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810000" y="4191000"/>
            <a:ext cx="618979" cy="609600"/>
          </a:xfrm>
          <a:prstGeom prst="rect">
            <a:avLst/>
          </a:prstGeom>
        </p:spPr>
      </p:pic>
      <p:pic>
        <p:nvPicPr>
          <p:cNvPr id="39" name="Picture 38" descr="PC-Gold-Box-CALCASA-Trans_349.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486400" y="5334000"/>
            <a:ext cx="3048000" cy="1161559"/>
          </a:xfrm>
          <a:prstGeom prst="rect">
            <a:avLst/>
          </a:prstGeom>
        </p:spPr>
      </p:pic>
    </p:spTree>
    <p:extLst>
      <p:ext uri="{BB962C8B-B14F-4D97-AF65-F5344CB8AC3E}">
        <p14:creationId xmlns:p14="http://schemas.microsoft.com/office/powerpoint/2010/main" val="273788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859629"/>
          </a:xfrm>
          <a:prstGeom prst="rect">
            <a:avLst/>
          </a:prstGeom>
          <a:solidFill>
            <a:schemeClr val="bg2">
              <a:lumMod val="50000"/>
            </a:schemeClr>
          </a:solidFill>
        </p:spPr>
        <p:txBody>
          <a:bodyPr/>
          <a:lstStyle>
            <a:lvl1pPr>
              <a:defRPr b="0">
                <a:solidFill>
                  <a:srgbClr val="FFFFFF"/>
                </a:solidFill>
              </a:defRPr>
            </a:lvl1pPr>
          </a:lstStyle>
          <a:p>
            <a:r>
              <a:rPr lang="en-US" dirty="0" smtClean="0"/>
              <a:t>How to use this technology</a:t>
            </a:r>
            <a:endParaRPr lang="en-US" dirty="0"/>
          </a:p>
        </p:txBody>
      </p:sp>
      <p:sp>
        <p:nvSpPr>
          <p:cNvPr id="7" name="TextBox 6"/>
          <p:cNvSpPr txBox="1"/>
          <p:nvPr userDrawn="1"/>
        </p:nvSpPr>
        <p:spPr>
          <a:xfrm>
            <a:off x="2514600" y="1143000"/>
            <a:ext cx="5943600" cy="3908762"/>
          </a:xfrm>
          <a:prstGeom prst="rect">
            <a:avLst/>
          </a:prstGeom>
          <a:noFill/>
        </p:spPr>
        <p:txBody>
          <a:bodyPr wrap="square" rtlCol="0">
            <a:spAutoFit/>
          </a:bodyPr>
          <a:lstStyle/>
          <a:p>
            <a:pPr marL="285750" indent="-285750">
              <a:buFont typeface="Arial"/>
              <a:buChar char="•"/>
            </a:pPr>
            <a:r>
              <a:rPr lang="en-US" sz="2800" dirty="0" smtClean="0">
                <a:solidFill>
                  <a:srgbClr val="333333"/>
                </a:solidFill>
              </a:rPr>
              <a:t>Raise</a:t>
            </a:r>
            <a:r>
              <a:rPr lang="en-US" sz="2800" baseline="0" dirty="0" smtClean="0">
                <a:solidFill>
                  <a:srgbClr val="333333"/>
                </a:solidFill>
              </a:rPr>
              <a:t> hand</a:t>
            </a:r>
          </a:p>
          <a:p>
            <a:pPr marL="285750" indent="-285750">
              <a:buFont typeface="Arial"/>
              <a:buChar char="•"/>
            </a:pPr>
            <a:r>
              <a:rPr lang="en-US" sz="2800" dirty="0" smtClean="0">
                <a:solidFill>
                  <a:srgbClr val="333333"/>
                </a:solidFill>
              </a:rPr>
              <a:t>Text chat &amp;</a:t>
            </a:r>
            <a:r>
              <a:rPr lang="en-US" sz="2800" baseline="0" dirty="0" smtClean="0">
                <a:solidFill>
                  <a:srgbClr val="333333"/>
                </a:solidFill>
              </a:rPr>
              <a:t> private chat</a:t>
            </a:r>
            <a:endParaRPr lang="en-US" sz="2800" dirty="0" smtClean="0">
              <a:solidFill>
                <a:srgbClr val="333333"/>
              </a:solidFill>
            </a:endParaRPr>
          </a:p>
          <a:p>
            <a:pPr marL="285750" indent="-285750">
              <a:buFont typeface="Arial"/>
              <a:buChar char="•"/>
            </a:pPr>
            <a:r>
              <a:rPr lang="en-US" sz="2800" dirty="0" smtClean="0">
                <a:solidFill>
                  <a:srgbClr val="333333"/>
                </a:solidFill>
              </a:rPr>
              <a:t>PowerPoint slides</a:t>
            </a:r>
          </a:p>
          <a:p>
            <a:pPr marL="285750" indent="-285750">
              <a:buFont typeface="Arial"/>
              <a:buChar char="•"/>
            </a:pPr>
            <a:r>
              <a:rPr lang="en-US" sz="2800" dirty="0" smtClean="0">
                <a:solidFill>
                  <a:srgbClr val="333333"/>
                </a:solidFill>
              </a:rPr>
              <a:t>Polling questions</a:t>
            </a:r>
          </a:p>
          <a:p>
            <a:pPr marL="285750" indent="-285750">
              <a:buFont typeface="Arial"/>
              <a:buChar char="•"/>
            </a:pPr>
            <a:r>
              <a:rPr lang="en-US" sz="2800" dirty="0" smtClean="0">
                <a:solidFill>
                  <a:srgbClr val="333333"/>
                </a:solidFill>
              </a:rPr>
              <a:t>Phone</a:t>
            </a:r>
          </a:p>
          <a:p>
            <a:pPr marL="285750" indent="-285750">
              <a:buFont typeface="Arial"/>
              <a:buChar char="•"/>
            </a:pPr>
            <a:r>
              <a:rPr lang="en-US" sz="2800" dirty="0" smtClean="0">
                <a:solidFill>
                  <a:srgbClr val="333333"/>
                </a:solidFill>
              </a:rPr>
              <a:t>Closed captioning</a:t>
            </a:r>
          </a:p>
          <a:p>
            <a:pPr marL="285750" indent="-285750">
              <a:buFont typeface="Arial"/>
              <a:buChar char="•"/>
            </a:pPr>
            <a:r>
              <a:rPr lang="en-US" sz="2800" dirty="0" smtClean="0">
                <a:solidFill>
                  <a:srgbClr val="333333"/>
                </a:solidFill>
              </a:rPr>
              <a:t>Web conference guidelines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400" b="0" dirty="0" err="1" smtClean="0">
                <a:solidFill>
                  <a:srgbClr val="333333"/>
                </a:solidFill>
                <a:latin typeface="Calibri (Body)"/>
                <a:cs typeface="Calibri (Body)"/>
              </a:rPr>
              <a:t>iLinc</a:t>
            </a:r>
            <a:r>
              <a:rPr lang="en-US" sz="2400" b="0" dirty="0" smtClean="0">
                <a:solidFill>
                  <a:srgbClr val="333333"/>
                </a:solidFill>
                <a:latin typeface="Calibri (Body)"/>
                <a:cs typeface="Calibri (Body)"/>
              </a:rPr>
              <a:t> Technical Support: 800.799.4510</a:t>
            </a:r>
          </a:p>
          <a:p>
            <a:pPr marL="285750" indent="-285750">
              <a:buFont typeface="Arial"/>
              <a:buChar char="•"/>
            </a:pPr>
            <a:endParaRPr lang="en-US" sz="2800" dirty="0" smtClean="0">
              <a:solidFill>
                <a:srgbClr val="333333"/>
              </a:solidFill>
            </a:endParaRPr>
          </a:p>
        </p:txBody>
      </p:sp>
      <p:sp>
        <p:nvSpPr>
          <p:cNvPr id="9" name="TextBox 4"/>
          <p:cNvSpPr txBox="1">
            <a:spLocks noChangeArrowheads="1"/>
          </p:cNvSpPr>
          <p:nvPr userDrawn="1"/>
        </p:nvSpPr>
        <p:spPr bwMode="auto">
          <a:xfrm>
            <a:off x="2667000" y="4800600"/>
            <a:ext cx="5562600" cy="1015663"/>
          </a:xfrm>
          <a:prstGeom prst="rect">
            <a:avLst/>
          </a:prstGeom>
          <a:noFill/>
          <a:ln w="25400">
            <a:noFill/>
            <a:miter lim="800000"/>
            <a:headEnd/>
            <a:tailEnd/>
          </a:ln>
        </p:spPr>
        <p:txBody>
          <a:bodyPr wrap="square">
            <a:prstTxWarp prst="textNoShape">
              <a:avLst/>
            </a:prstTxWarp>
            <a:spAutoFit/>
          </a:bodyPr>
          <a:lstStyle/>
          <a:p>
            <a:pPr algn="l"/>
            <a:r>
              <a:rPr lang="en-US" sz="1200" dirty="0" smtClean="0">
                <a:solidFill>
                  <a:srgbClr val="333333"/>
                </a:solidFill>
                <a:latin typeface="Calibri (Body)"/>
                <a:cs typeface="Calibri (Body)"/>
              </a:rPr>
              <a:t>Power In Prevention Ending Child Sexual Abuse</a:t>
            </a:r>
            <a:r>
              <a:rPr lang="en-US" sz="1200" baseline="0" dirty="0" smtClean="0">
                <a:solidFill>
                  <a:srgbClr val="333333"/>
                </a:solidFill>
                <a:latin typeface="Calibri (Body)"/>
                <a:cs typeface="Calibri (Body)"/>
              </a:rPr>
              <a:t> Web Conference series </a:t>
            </a:r>
            <a:r>
              <a:rPr lang="en-US" sz="1200" dirty="0" smtClean="0">
                <a:solidFill>
                  <a:srgbClr val="333333"/>
                </a:solidFill>
                <a:latin typeface="Calibri (Body)"/>
                <a:cs typeface="Calibri (Body)"/>
              </a:rPr>
              <a:t>is </a:t>
            </a:r>
            <a:r>
              <a:rPr lang="en-US" sz="1200" dirty="0">
                <a:solidFill>
                  <a:srgbClr val="333333"/>
                </a:solidFill>
                <a:latin typeface="Calibri (Body)"/>
                <a:cs typeface="Calibri (Body)"/>
              </a:rPr>
              <a:t>a national project </a:t>
            </a:r>
            <a:r>
              <a:rPr lang="en-US" sz="1200" dirty="0" smtClean="0">
                <a:solidFill>
                  <a:srgbClr val="333333"/>
                </a:solidFill>
                <a:latin typeface="Calibri (Body)"/>
                <a:cs typeface="Calibri (Body)"/>
              </a:rPr>
              <a:t>of PreventConnect and </a:t>
            </a:r>
            <a:r>
              <a:rPr lang="en-US" sz="1200" dirty="0">
                <a:solidFill>
                  <a:srgbClr val="333333"/>
                </a:solidFill>
                <a:latin typeface="Calibri (Body)"/>
                <a:cs typeface="Calibri (Body)"/>
              </a:rPr>
              <a:t>the California Coalition Against Sexual Assault </a:t>
            </a:r>
            <a:r>
              <a:rPr lang="en-US" sz="1200" dirty="0" smtClean="0">
                <a:solidFill>
                  <a:srgbClr val="333333"/>
                </a:solidFill>
                <a:latin typeface="Calibri (Body)"/>
                <a:cs typeface="Calibri (Body)"/>
              </a:rPr>
              <a:t>with</a:t>
            </a:r>
            <a:r>
              <a:rPr lang="en-US" sz="1200" baseline="0" dirty="0" smtClean="0">
                <a:solidFill>
                  <a:srgbClr val="333333"/>
                </a:solidFill>
                <a:latin typeface="Calibri (Body)"/>
                <a:cs typeface="Calibri (Body)"/>
              </a:rPr>
              <a:t> support from the Ms. Foundation for Women</a:t>
            </a:r>
            <a:r>
              <a:rPr lang="en-US" sz="1200" dirty="0" smtClean="0">
                <a:solidFill>
                  <a:srgbClr val="333333"/>
                </a:solidFill>
                <a:latin typeface="Calibri (Body)"/>
                <a:cs typeface="Calibri (Body)"/>
              </a:rPr>
              <a:t>. </a:t>
            </a:r>
            <a:r>
              <a:rPr lang="en-US" sz="1200" dirty="0">
                <a:solidFill>
                  <a:srgbClr val="333333"/>
                </a:solidFill>
                <a:latin typeface="Calibri (Body)"/>
                <a:cs typeface="Calibri (Body)"/>
              </a:rPr>
              <a:t>The views and information provided in this web conferences do not necessarily represent the official views of the </a:t>
            </a:r>
            <a:r>
              <a:rPr lang="en-US" sz="1200" dirty="0" smtClean="0">
                <a:solidFill>
                  <a:srgbClr val="333333"/>
                </a:solidFill>
                <a:latin typeface="Calibri (Body)"/>
                <a:cs typeface="Calibri (Body)"/>
              </a:rPr>
              <a:t>Ms. Foundation for Women or </a:t>
            </a:r>
            <a:r>
              <a:rPr lang="en-US" sz="1200" dirty="0">
                <a:solidFill>
                  <a:srgbClr val="333333"/>
                </a:solidFill>
                <a:latin typeface="Calibri (Body)"/>
                <a:cs typeface="Calibri (Body)"/>
              </a:rPr>
              <a:t>CALCASA.</a:t>
            </a:r>
          </a:p>
        </p:txBody>
      </p:sp>
      <p:sp>
        <p:nvSpPr>
          <p:cNvPr id="12" name="Rectangle 10"/>
          <p:cNvSpPr/>
          <p:nvPr userDrawn="1"/>
        </p:nvSpPr>
        <p:spPr>
          <a:xfrm rot="5400000">
            <a:off x="5408676" y="3140964"/>
            <a:ext cx="6876288" cy="594360"/>
          </a:xfrm>
          <a:prstGeom prst="rect">
            <a:avLst/>
          </a:prstGeom>
          <a:solidFill>
            <a:srgbClr val="AF2239"/>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3" name="Rectangle 10"/>
          <p:cNvSpPr/>
          <p:nvPr userDrawn="1"/>
        </p:nvSpPr>
        <p:spPr>
          <a:xfrm rot="5400000">
            <a:off x="-3367479" y="3356839"/>
            <a:ext cx="6876288" cy="162610"/>
          </a:xfrm>
          <a:prstGeom prst="rect">
            <a:avLst/>
          </a:prstGeom>
          <a:solidFill>
            <a:srgbClr val="AF2239"/>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15" name="Picture 14" descr="PC Gold Box 200x198 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96200" y="5943600"/>
            <a:ext cx="644819" cy="625475"/>
          </a:xfrm>
          <a:prstGeom prst="rect">
            <a:avLst/>
          </a:prstGeom>
        </p:spPr>
      </p:pic>
      <p:pic>
        <p:nvPicPr>
          <p:cNvPr id="16" name="Picture 15" descr="MsFoundation_500x33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24600" y="5943600"/>
            <a:ext cx="1109234" cy="740969"/>
          </a:xfrm>
          <a:prstGeom prst="rect">
            <a:avLst/>
          </a:prstGeom>
        </p:spPr>
      </p:pic>
      <p:pic>
        <p:nvPicPr>
          <p:cNvPr id="17" name="Picture 16" descr="CSA Web conference Series_7_3_1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800" y="5715000"/>
            <a:ext cx="2514600" cy="1004970"/>
          </a:xfrm>
          <a:prstGeom prst="rect">
            <a:avLst/>
          </a:prstGeom>
        </p:spPr>
      </p:pic>
      <p:pic>
        <p:nvPicPr>
          <p:cNvPr id="11" name="Picture 10" descr="Screen shot 2013-10-29 at 3.17.23 PM.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5800" y="1219200"/>
            <a:ext cx="1535168" cy="4339482"/>
          </a:xfrm>
          <a:prstGeom prst="rect">
            <a:avLst/>
          </a:prstGeom>
        </p:spPr>
      </p:pic>
    </p:spTree>
    <p:extLst>
      <p:ext uri="{BB962C8B-B14F-4D97-AF65-F5344CB8AC3E}">
        <p14:creationId xmlns:p14="http://schemas.microsoft.com/office/powerpoint/2010/main" val="2395335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10" name="Picture 9" descr="PC Gold Box 200x198 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600" y="6096000"/>
            <a:ext cx="644819" cy="625475"/>
          </a:xfrm>
          <a:prstGeom prst="rect">
            <a:avLst/>
          </a:prstGeom>
        </p:spPr>
      </p:pic>
      <p:sp>
        <p:nvSpPr>
          <p:cNvPr id="2" name="Title 1"/>
          <p:cNvSpPr>
            <a:spLocks noGrp="1"/>
          </p:cNvSpPr>
          <p:nvPr>
            <p:ph type="title"/>
          </p:nvPr>
        </p:nvSpPr>
        <p:spPr>
          <a:xfrm>
            <a:off x="457200" y="0"/>
            <a:ext cx="8229600" cy="1143000"/>
          </a:xfrm>
          <a:prstGeom prst="rect">
            <a:avLst/>
          </a:prstGeom>
          <a:solidFill>
            <a:srgbClr val="948A54"/>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57300"/>
            <a:ext cx="8229600" cy="4868863"/>
          </a:xfrm>
          <a:prstGeom prst="rect">
            <a:avLst/>
          </a:prstGeom>
        </p:spPr>
        <p:txBody>
          <a:bodyPr/>
          <a:lstStyle>
            <a:lvl1pPr>
              <a:buClr>
                <a:srgbClr val="AF2239"/>
              </a:buClr>
              <a:defRPr/>
            </a:lvl1pPr>
            <a:lvl2pPr>
              <a:buClr>
                <a:srgbClr val="AF2239"/>
              </a:buClr>
              <a:defRPr/>
            </a:lvl2pPr>
            <a:lvl3pPr>
              <a:buClr>
                <a:srgbClr val="AF2239"/>
              </a:buClr>
              <a:defRPr/>
            </a:lvl3pPr>
            <a:lvl4pPr>
              <a:buClr>
                <a:srgbClr val="AF2239"/>
              </a:buClr>
              <a:defRPr/>
            </a:lvl4pPr>
            <a:lvl5pPr>
              <a:buClr>
                <a:srgbClr val="AF2239"/>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188734" y="6356350"/>
            <a:ext cx="1468866" cy="365125"/>
          </a:xfrm>
          <a:prstGeom prst="rect">
            <a:avLst/>
          </a:prstGeom>
        </p:spPr>
        <p:txBody>
          <a:bodyPr/>
          <a:lstStyle/>
          <a:p>
            <a:fld id="{4F1D98A9-95D0-5D48-ACB2-F8A7DD20D56D}" type="datetimeFigureOut">
              <a:rPr lang="en-US" smtClean="0">
                <a:solidFill>
                  <a:prstClr val="black">
                    <a:tint val="75000"/>
                  </a:prstClr>
                </a:solidFill>
              </a:rPr>
              <a:pPr/>
              <a:t>11/24/14</a:t>
            </a:fld>
            <a:endParaRPr lang="en-US" dirty="0">
              <a:solidFill>
                <a:prstClr val="black">
                  <a:tint val="75000"/>
                </a:prstClr>
              </a:solidFill>
            </a:endParaRPr>
          </a:p>
        </p:txBody>
      </p:sp>
      <p:sp>
        <p:nvSpPr>
          <p:cNvPr id="5" name="Footer Placeholder 4"/>
          <p:cNvSpPr>
            <a:spLocks noGrp="1"/>
          </p:cNvSpPr>
          <p:nvPr>
            <p:ph type="ftr" sz="quarter" idx="11"/>
          </p:nvPr>
        </p:nvSpPr>
        <p:spPr>
          <a:xfrm>
            <a:off x="36576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955250" cy="365125"/>
          </a:xfrm>
          <a:prstGeom prst="rect">
            <a:avLst/>
          </a:prstGeom>
        </p:spPr>
        <p:txBody>
          <a:bodyPr/>
          <a:lstStyle/>
          <a:p>
            <a:fld id="{812397DB-0EF2-5647-ACA3-5B85D54A9E45}"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8686800" y="0"/>
            <a:ext cx="457200" cy="6857999"/>
          </a:xfrm>
          <a:prstGeom prst="rect">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a:off x="0" y="0"/>
            <a:ext cx="457200" cy="6857999"/>
          </a:xfrm>
          <a:prstGeom prst="rect">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MsFoundation_500x33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6117031"/>
            <a:ext cx="1109234" cy="740969"/>
          </a:xfrm>
          <a:prstGeom prst="rect">
            <a:avLst/>
          </a:prstGeom>
        </p:spPr>
      </p:pic>
      <p:pic>
        <p:nvPicPr>
          <p:cNvPr id="13" name="Picture 12" descr="CSA Web conference Series_7_3_1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3400" y="6004506"/>
            <a:ext cx="3505200" cy="1400867"/>
          </a:xfrm>
          <a:prstGeom prst="rect">
            <a:avLst/>
          </a:prstGeom>
        </p:spPr>
      </p:pic>
    </p:spTree>
    <p:extLst>
      <p:ext uri="{BB962C8B-B14F-4D97-AF65-F5344CB8AC3E}">
        <p14:creationId xmlns:p14="http://schemas.microsoft.com/office/powerpoint/2010/main" val="2681588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10" name="Picture 9" descr="PC Gold Box 200x198 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600" y="6096000"/>
            <a:ext cx="644819" cy="625475"/>
          </a:xfrm>
          <a:prstGeom prst="rect">
            <a:avLst/>
          </a:prstGeom>
        </p:spPr>
      </p:pic>
      <p:sp>
        <p:nvSpPr>
          <p:cNvPr id="2" name="Title 1"/>
          <p:cNvSpPr>
            <a:spLocks noGrp="1"/>
          </p:cNvSpPr>
          <p:nvPr>
            <p:ph type="title"/>
          </p:nvPr>
        </p:nvSpPr>
        <p:spPr>
          <a:xfrm>
            <a:off x="457200" y="0"/>
            <a:ext cx="8229600" cy="1143000"/>
          </a:xfrm>
          <a:prstGeom prst="rect">
            <a:avLst/>
          </a:prstGeom>
          <a:solidFill>
            <a:srgbClr val="948A54"/>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57300"/>
            <a:ext cx="8229600" cy="4868863"/>
          </a:xfrm>
          <a:prstGeom prst="rect">
            <a:avLst/>
          </a:prstGeom>
        </p:spPr>
        <p:txBody>
          <a:bodyPr/>
          <a:lstStyle>
            <a:lvl1pPr>
              <a:buClr>
                <a:srgbClr val="AF2239"/>
              </a:buClr>
              <a:defRPr/>
            </a:lvl1pPr>
            <a:lvl2pPr>
              <a:buClr>
                <a:srgbClr val="AF2239"/>
              </a:buClr>
              <a:defRPr/>
            </a:lvl2pPr>
            <a:lvl3pPr>
              <a:buClr>
                <a:srgbClr val="AF2239"/>
              </a:buClr>
              <a:defRPr/>
            </a:lvl3pPr>
            <a:lvl4pPr>
              <a:buClr>
                <a:srgbClr val="AF2239"/>
              </a:buClr>
              <a:defRPr/>
            </a:lvl4pPr>
            <a:lvl5pPr>
              <a:buClr>
                <a:srgbClr val="AF2239"/>
              </a:buClr>
              <a:defRPr/>
            </a:lvl5pPr>
          </a:lstStyle>
          <a:p>
            <a:pPr lvl="0"/>
            <a:endParaRPr lang="en-US" dirty="0"/>
          </a:p>
        </p:txBody>
      </p:sp>
      <p:sp>
        <p:nvSpPr>
          <p:cNvPr id="4" name="Date Placeholder 3"/>
          <p:cNvSpPr>
            <a:spLocks noGrp="1"/>
          </p:cNvSpPr>
          <p:nvPr>
            <p:ph type="dt" sz="half" idx="10"/>
          </p:nvPr>
        </p:nvSpPr>
        <p:spPr>
          <a:xfrm>
            <a:off x="2188734" y="6356350"/>
            <a:ext cx="1468866" cy="365125"/>
          </a:xfrm>
          <a:prstGeom prst="rect">
            <a:avLst/>
          </a:prstGeom>
        </p:spPr>
        <p:txBody>
          <a:bodyPr/>
          <a:lstStyle/>
          <a:p>
            <a:fld id="{4F1D98A9-95D0-5D48-ACB2-F8A7DD20D56D}" type="datetimeFigureOut">
              <a:rPr lang="en-US" smtClean="0">
                <a:solidFill>
                  <a:prstClr val="black">
                    <a:tint val="75000"/>
                  </a:prstClr>
                </a:solidFill>
              </a:rPr>
              <a:pPr/>
              <a:t>11/24/14</a:t>
            </a:fld>
            <a:endParaRPr lang="en-US" dirty="0">
              <a:solidFill>
                <a:prstClr val="black">
                  <a:tint val="75000"/>
                </a:prstClr>
              </a:solidFill>
            </a:endParaRPr>
          </a:p>
        </p:txBody>
      </p:sp>
      <p:sp>
        <p:nvSpPr>
          <p:cNvPr id="5" name="Footer Placeholder 4"/>
          <p:cNvSpPr>
            <a:spLocks noGrp="1"/>
          </p:cNvSpPr>
          <p:nvPr>
            <p:ph type="ftr" sz="quarter" idx="11"/>
          </p:nvPr>
        </p:nvSpPr>
        <p:spPr>
          <a:xfrm>
            <a:off x="36576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955250" cy="365125"/>
          </a:xfrm>
          <a:prstGeom prst="rect">
            <a:avLst/>
          </a:prstGeom>
        </p:spPr>
        <p:txBody>
          <a:bodyPr/>
          <a:lstStyle/>
          <a:p>
            <a:fld id="{812397DB-0EF2-5647-ACA3-5B85D54A9E45}"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8686800" y="0"/>
            <a:ext cx="457200" cy="6857999"/>
          </a:xfrm>
          <a:prstGeom prst="rect">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a:off x="0" y="0"/>
            <a:ext cx="457200" cy="6857999"/>
          </a:xfrm>
          <a:prstGeom prst="rect">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MsFoundation_500x33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6117031"/>
            <a:ext cx="1109234" cy="740969"/>
          </a:xfrm>
          <a:prstGeom prst="rect">
            <a:avLst/>
          </a:prstGeom>
        </p:spPr>
      </p:pic>
      <p:pic>
        <p:nvPicPr>
          <p:cNvPr id="13" name="Picture 12" descr="CSA Web conference Series_7_3_1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3400" y="6004506"/>
            <a:ext cx="3505200" cy="1400867"/>
          </a:xfrm>
          <a:prstGeom prst="rect">
            <a:avLst/>
          </a:prstGeom>
        </p:spPr>
      </p:pic>
      <p:pic>
        <p:nvPicPr>
          <p:cNvPr id="12" name="Picture 11" descr="Indian Kids.jpe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200" y="1048871"/>
            <a:ext cx="8229600" cy="5082988"/>
          </a:xfrm>
          <a:prstGeom prst="rect">
            <a:avLst/>
          </a:prstGeom>
        </p:spPr>
      </p:pic>
    </p:spTree>
    <p:extLst>
      <p:ext uri="{BB962C8B-B14F-4D97-AF65-F5344CB8AC3E}">
        <p14:creationId xmlns:p14="http://schemas.microsoft.com/office/powerpoint/2010/main" val="243419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0" name="Picture 9" descr="PC Gold Box 200x198 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600" y="6096000"/>
            <a:ext cx="644819" cy="625475"/>
          </a:xfrm>
          <a:prstGeom prst="rect">
            <a:avLst/>
          </a:prstGeom>
        </p:spPr>
      </p:pic>
      <p:sp>
        <p:nvSpPr>
          <p:cNvPr id="2" name="Title 1"/>
          <p:cNvSpPr>
            <a:spLocks noGrp="1"/>
          </p:cNvSpPr>
          <p:nvPr>
            <p:ph type="title"/>
          </p:nvPr>
        </p:nvSpPr>
        <p:spPr>
          <a:xfrm>
            <a:off x="457200" y="0"/>
            <a:ext cx="8229600" cy="1143000"/>
          </a:xfrm>
          <a:prstGeom prst="rect">
            <a:avLst/>
          </a:prstGeom>
          <a:solidFill>
            <a:srgbClr val="948A54"/>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57300"/>
            <a:ext cx="8229600" cy="4868863"/>
          </a:xfrm>
          <a:prstGeom prst="rect">
            <a:avLst/>
          </a:prstGeom>
        </p:spPr>
        <p:txBody>
          <a:bodyPr/>
          <a:lstStyle>
            <a:lvl1pPr>
              <a:buClr>
                <a:srgbClr val="AF2239"/>
              </a:buClr>
              <a:defRPr/>
            </a:lvl1pPr>
            <a:lvl2pPr>
              <a:buClr>
                <a:srgbClr val="AF2239"/>
              </a:buClr>
              <a:defRPr/>
            </a:lvl2pPr>
            <a:lvl3pPr>
              <a:buClr>
                <a:srgbClr val="AF2239"/>
              </a:buClr>
              <a:defRPr/>
            </a:lvl3pPr>
            <a:lvl4pPr>
              <a:buClr>
                <a:srgbClr val="AF2239"/>
              </a:buClr>
              <a:defRPr/>
            </a:lvl4pPr>
            <a:lvl5pPr>
              <a:buClr>
                <a:srgbClr val="AF2239"/>
              </a:buClr>
              <a:defRPr/>
            </a:lvl5pPr>
          </a:lstStyle>
          <a:p>
            <a:pPr lvl="0"/>
            <a:endParaRPr lang="en-US" dirty="0"/>
          </a:p>
        </p:txBody>
      </p:sp>
      <p:sp>
        <p:nvSpPr>
          <p:cNvPr id="4" name="Date Placeholder 3"/>
          <p:cNvSpPr>
            <a:spLocks noGrp="1"/>
          </p:cNvSpPr>
          <p:nvPr>
            <p:ph type="dt" sz="half" idx="10"/>
          </p:nvPr>
        </p:nvSpPr>
        <p:spPr>
          <a:xfrm>
            <a:off x="2188734" y="6356350"/>
            <a:ext cx="1468866" cy="365125"/>
          </a:xfrm>
          <a:prstGeom prst="rect">
            <a:avLst/>
          </a:prstGeom>
        </p:spPr>
        <p:txBody>
          <a:bodyPr/>
          <a:lstStyle/>
          <a:p>
            <a:fld id="{4F1D98A9-95D0-5D48-ACB2-F8A7DD20D56D}" type="datetimeFigureOut">
              <a:rPr lang="en-US" smtClean="0">
                <a:solidFill>
                  <a:prstClr val="black">
                    <a:tint val="75000"/>
                  </a:prstClr>
                </a:solidFill>
              </a:rPr>
              <a:pPr/>
              <a:t>11/24/14</a:t>
            </a:fld>
            <a:endParaRPr lang="en-US" dirty="0">
              <a:solidFill>
                <a:prstClr val="black">
                  <a:tint val="75000"/>
                </a:prstClr>
              </a:solidFill>
            </a:endParaRPr>
          </a:p>
        </p:txBody>
      </p:sp>
      <p:sp>
        <p:nvSpPr>
          <p:cNvPr id="5" name="Footer Placeholder 4"/>
          <p:cNvSpPr>
            <a:spLocks noGrp="1"/>
          </p:cNvSpPr>
          <p:nvPr>
            <p:ph type="ftr" sz="quarter" idx="11"/>
          </p:nvPr>
        </p:nvSpPr>
        <p:spPr>
          <a:xfrm>
            <a:off x="36576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955250" cy="365125"/>
          </a:xfrm>
          <a:prstGeom prst="rect">
            <a:avLst/>
          </a:prstGeom>
        </p:spPr>
        <p:txBody>
          <a:bodyPr/>
          <a:lstStyle/>
          <a:p>
            <a:fld id="{812397DB-0EF2-5647-ACA3-5B85D54A9E45}"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8686800" y="0"/>
            <a:ext cx="457200" cy="6857999"/>
          </a:xfrm>
          <a:prstGeom prst="rect">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a:off x="0" y="0"/>
            <a:ext cx="457200" cy="6857999"/>
          </a:xfrm>
          <a:prstGeom prst="rect">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MsFoundation_500x33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6117031"/>
            <a:ext cx="1109234" cy="740969"/>
          </a:xfrm>
          <a:prstGeom prst="rect">
            <a:avLst/>
          </a:prstGeom>
        </p:spPr>
      </p:pic>
      <p:pic>
        <p:nvPicPr>
          <p:cNvPr id="13" name="Picture 12" descr="CSA Web conference Series_7_3_1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3400" y="6004506"/>
            <a:ext cx="3505200" cy="1400867"/>
          </a:xfrm>
          <a:prstGeom prst="rect">
            <a:avLst/>
          </a:prstGeom>
        </p:spPr>
      </p:pic>
      <p:pic>
        <p:nvPicPr>
          <p:cNvPr id="7" name="Picture 6" descr="Diverse Kids.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2771" y="1219200"/>
            <a:ext cx="8360229" cy="4876800"/>
          </a:xfrm>
          <a:prstGeom prst="rect">
            <a:avLst/>
          </a:prstGeom>
        </p:spPr>
      </p:pic>
    </p:spTree>
    <p:extLst>
      <p:ext uri="{BB962C8B-B14F-4D97-AF65-F5344CB8AC3E}">
        <p14:creationId xmlns:p14="http://schemas.microsoft.com/office/powerpoint/2010/main" val="44750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10" name="Picture 9" descr="PC Gold Box 200x198 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600" y="6096000"/>
            <a:ext cx="644819" cy="625475"/>
          </a:xfrm>
          <a:prstGeom prst="rect">
            <a:avLst/>
          </a:prstGeom>
        </p:spPr>
      </p:pic>
      <p:sp>
        <p:nvSpPr>
          <p:cNvPr id="2" name="Title 1"/>
          <p:cNvSpPr>
            <a:spLocks noGrp="1"/>
          </p:cNvSpPr>
          <p:nvPr>
            <p:ph type="title"/>
          </p:nvPr>
        </p:nvSpPr>
        <p:spPr>
          <a:xfrm>
            <a:off x="457200" y="0"/>
            <a:ext cx="8229600" cy="1143000"/>
          </a:xfrm>
          <a:prstGeom prst="rect">
            <a:avLst/>
          </a:prstGeom>
          <a:solidFill>
            <a:srgbClr val="948A54"/>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57300"/>
            <a:ext cx="8229600" cy="4868863"/>
          </a:xfrm>
          <a:prstGeom prst="rect">
            <a:avLst/>
          </a:prstGeom>
        </p:spPr>
        <p:txBody>
          <a:bodyPr/>
          <a:lstStyle>
            <a:lvl1pPr>
              <a:buClr>
                <a:srgbClr val="AF2239"/>
              </a:buClr>
              <a:defRPr/>
            </a:lvl1pPr>
            <a:lvl2pPr>
              <a:buClr>
                <a:srgbClr val="AF2239"/>
              </a:buClr>
              <a:defRPr/>
            </a:lvl2pPr>
            <a:lvl3pPr>
              <a:buClr>
                <a:srgbClr val="AF2239"/>
              </a:buClr>
              <a:defRPr/>
            </a:lvl3pPr>
            <a:lvl4pPr>
              <a:buClr>
                <a:srgbClr val="AF2239"/>
              </a:buClr>
              <a:defRPr/>
            </a:lvl4pPr>
            <a:lvl5pPr>
              <a:buClr>
                <a:srgbClr val="AF2239"/>
              </a:buClr>
              <a:defRPr/>
            </a:lvl5pPr>
          </a:lstStyle>
          <a:p>
            <a:pPr lvl="0"/>
            <a:endParaRPr lang="en-US" dirty="0"/>
          </a:p>
        </p:txBody>
      </p:sp>
      <p:sp>
        <p:nvSpPr>
          <p:cNvPr id="4" name="Date Placeholder 3"/>
          <p:cNvSpPr>
            <a:spLocks noGrp="1"/>
          </p:cNvSpPr>
          <p:nvPr>
            <p:ph type="dt" sz="half" idx="10"/>
          </p:nvPr>
        </p:nvSpPr>
        <p:spPr>
          <a:xfrm>
            <a:off x="2188734" y="6356350"/>
            <a:ext cx="1468866" cy="365125"/>
          </a:xfrm>
          <a:prstGeom prst="rect">
            <a:avLst/>
          </a:prstGeom>
        </p:spPr>
        <p:txBody>
          <a:bodyPr/>
          <a:lstStyle/>
          <a:p>
            <a:fld id="{4F1D98A9-95D0-5D48-ACB2-F8A7DD20D56D}" type="datetimeFigureOut">
              <a:rPr lang="en-US" smtClean="0">
                <a:solidFill>
                  <a:prstClr val="black">
                    <a:tint val="75000"/>
                  </a:prstClr>
                </a:solidFill>
              </a:rPr>
              <a:pPr/>
              <a:t>11/24/14</a:t>
            </a:fld>
            <a:endParaRPr lang="en-US" dirty="0">
              <a:solidFill>
                <a:prstClr val="black">
                  <a:tint val="75000"/>
                </a:prstClr>
              </a:solidFill>
            </a:endParaRPr>
          </a:p>
        </p:txBody>
      </p:sp>
      <p:sp>
        <p:nvSpPr>
          <p:cNvPr id="5" name="Footer Placeholder 4"/>
          <p:cNvSpPr>
            <a:spLocks noGrp="1"/>
          </p:cNvSpPr>
          <p:nvPr>
            <p:ph type="ftr" sz="quarter" idx="11"/>
          </p:nvPr>
        </p:nvSpPr>
        <p:spPr>
          <a:xfrm>
            <a:off x="36576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955250" cy="365125"/>
          </a:xfrm>
          <a:prstGeom prst="rect">
            <a:avLst/>
          </a:prstGeom>
        </p:spPr>
        <p:txBody>
          <a:bodyPr/>
          <a:lstStyle/>
          <a:p>
            <a:fld id="{812397DB-0EF2-5647-ACA3-5B85D54A9E45}"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8686800" y="0"/>
            <a:ext cx="457200" cy="6857999"/>
          </a:xfrm>
          <a:prstGeom prst="rect">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a:off x="0" y="0"/>
            <a:ext cx="457200" cy="6857999"/>
          </a:xfrm>
          <a:prstGeom prst="rect">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MsFoundation_500x334.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77000" y="6117031"/>
            <a:ext cx="1109234" cy="740969"/>
          </a:xfrm>
          <a:prstGeom prst="rect">
            <a:avLst/>
          </a:prstGeom>
        </p:spPr>
      </p:pic>
      <p:pic>
        <p:nvPicPr>
          <p:cNvPr id="13" name="Picture 12" descr="CSA Web conference Series_7_3_1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3400" y="6004506"/>
            <a:ext cx="3505200" cy="1400867"/>
          </a:xfrm>
          <a:prstGeom prst="rect">
            <a:avLst/>
          </a:prstGeom>
        </p:spPr>
      </p:pic>
      <p:pic>
        <p:nvPicPr>
          <p:cNvPr id="7" name="Picture 6" descr="martin-luther-king-jr-620x27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1143000"/>
            <a:ext cx="8229600" cy="5052224"/>
          </a:xfrm>
          <a:prstGeom prst="rect">
            <a:avLst/>
          </a:prstGeom>
        </p:spPr>
      </p:pic>
    </p:spTree>
    <p:extLst>
      <p:ext uri="{BB962C8B-B14F-4D97-AF65-F5344CB8AC3E}">
        <p14:creationId xmlns:p14="http://schemas.microsoft.com/office/powerpoint/2010/main" val="44750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descr="img2.psd"/>
          <p:cNvPicPr>
            <a:picLocks noChangeAspect="1"/>
          </p:cNvPicPr>
          <p:nvPr userDrawn="1"/>
        </p:nvPicPr>
        <p:blipFill>
          <a:blip r:embed="rId2"/>
          <a:stretch>
            <a:fillRect/>
          </a:stretch>
        </p:blipFill>
        <p:spPr>
          <a:xfrm>
            <a:off x="0" y="0"/>
            <a:ext cx="9144000" cy="8573708"/>
          </a:xfrm>
          <a:prstGeom prst="rect">
            <a:avLst/>
          </a:prstGeom>
        </p:spPr>
      </p:pic>
      <p:sp>
        <p:nvSpPr>
          <p:cNvPr id="2" name="Title 1"/>
          <p:cNvSpPr>
            <a:spLocks noGrp="1"/>
          </p:cNvSpPr>
          <p:nvPr>
            <p:ph type="title"/>
          </p:nvPr>
        </p:nvSpPr>
        <p:spPr>
          <a:xfrm>
            <a:off x="722313" y="592668"/>
            <a:ext cx="4518554" cy="2082799"/>
          </a:xfrm>
          <a:prstGeom prst="rect">
            <a:avLst/>
          </a:prstGeom>
        </p:spPr>
        <p:txBody>
          <a:bodyPr anchor="t"/>
          <a:lstStyle>
            <a:lvl1pPr algn="l">
              <a:defRPr sz="4000" b="0" cap="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3323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8" name="Picture 37" descr="MsFW_Logo_FullColor_CMY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1599" y="4773395"/>
            <a:ext cx="2068381" cy="2068381"/>
          </a:xfrm>
          <a:prstGeom prst="rect">
            <a:avLst/>
          </a:prstGeom>
        </p:spPr>
      </p:pic>
      <p:sp>
        <p:nvSpPr>
          <p:cNvPr id="9" name="TextBox 8"/>
          <p:cNvSpPr txBox="1"/>
          <p:nvPr userDrawn="1"/>
        </p:nvSpPr>
        <p:spPr>
          <a:xfrm>
            <a:off x="0" y="0"/>
            <a:ext cx="9144000" cy="3970318"/>
          </a:xfrm>
          <a:prstGeom prst="rect">
            <a:avLst/>
          </a:prstGeom>
          <a:solidFill>
            <a:srgbClr val="9C1F39"/>
          </a:solidFill>
        </p:spPr>
        <p:txBody>
          <a:bodyPr wrap="square" rtlCol="0">
            <a:spAutoFit/>
          </a:bodyPr>
          <a:lstStyle/>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p:txBody>
      </p:sp>
      <p:pic>
        <p:nvPicPr>
          <p:cNvPr id="17" name="Picture 16" descr="PC Gold Box Trans 1962x1902.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52557" y="5039451"/>
            <a:ext cx="1438914" cy="1394911"/>
          </a:xfrm>
          <a:prstGeom prst="rect">
            <a:avLst/>
          </a:prstGeom>
        </p:spPr>
      </p:pic>
      <p:pic>
        <p:nvPicPr>
          <p:cNvPr id="13" name="Picture 12" descr="Flick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77303" y="4191000"/>
            <a:ext cx="585608" cy="752924"/>
          </a:xfrm>
          <a:prstGeom prst="rect">
            <a:avLst/>
          </a:prstGeom>
        </p:spPr>
      </p:pic>
      <p:pic>
        <p:nvPicPr>
          <p:cNvPr id="14" name="Picture 13" descr="Contact.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262911" y="4191000"/>
            <a:ext cx="616980" cy="752924"/>
          </a:xfrm>
          <a:prstGeom prst="rect">
            <a:avLst/>
          </a:prstGeom>
        </p:spPr>
      </p:pic>
      <p:pic>
        <p:nvPicPr>
          <p:cNvPr id="16" name="Picture 15" descr="Facebook.png"/>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879891" y="4191000"/>
            <a:ext cx="700638" cy="752924"/>
          </a:xfrm>
          <a:prstGeom prst="rect">
            <a:avLst/>
          </a:prstGeom>
        </p:spPr>
      </p:pic>
      <p:pic>
        <p:nvPicPr>
          <p:cNvPr id="18" name="Picture 17" descr="Twitter.pn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6580529" y="4191000"/>
            <a:ext cx="648351" cy="752924"/>
          </a:xfrm>
          <a:prstGeom prst="rect">
            <a:avLst/>
          </a:prstGeom>
        </p:spPr>
      </p:pic>
      <p:pic>
        <p:nvPicPr>
          <p:cNvPr id="20" name="Picture 19" descr="Video.pn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7228880" y="4191000"/>
            <a:ext cx="575150" cy="752924"/>
          </a:xfrm>
          <a:prstGeom prst="rect">
            <a:avLst/>
          </a:prstGeom>
        </p:spPr>
      </p:pic>
      <p:sp>
        <p:nvSpPr>
          <p:cNvPr id="21" name="TextBox 20"/>
          <p:cNvSpPr txBox="1"/>
          <p:nvPr userDrawn="1"/>
        </p:nvSpPr>
        <p:spPr>
          <a:xfrm>
            <a:off x="4578556" y="1447800"/>
            <a:ext cx="4565444" cy="2862322"/>
          </a:xfrm>
          <a:prstGeom prst="rect">
            <a:avLst/>
          </a:prstGeom>
          <a:noFill/>
        </p:spPr>
        <p:txBody>
          <a:bodyPr wrap="square" rtlCol="0">
            <a:spAutoFit/>
          </a:bodyPr>
          <a:lstStyle/>
          <a:p>
            <a:pPr algn="r" defTabSz="457200"/>
            <a:r>
              <a:rPr lang="en-US" sz="1200" b="1" dirty="0" smtClean="0">
                <a:solidFill>
                  <a:srgbClr val="FFFFFF"/>
                </a:solidFill>
              </a:rPr>
              <a:t>Website: </a:t>
            </a:r>
            <a:r>
              <a:rPr lang="en-US" sz="1200" b="1" dirty="0" err="1" smtClean="0">
                <a:solidFill>
                  <a:srgbClr val="FFFFFF"/>
                </a:solidFill>
              </a:rPr>
              <a:t>preventconnect.org</a:t>
            </a:r>
            <a:endParaRPr lang="en-US" sz="1200" b="1" dirty="0" smtClean="0">
              <a:solidFill>
                <a:srgbClr val="FFFFFF"/>
              </a:solidFill>
            </a:endParaRPr>
          </a:p>
          <a:p>
            <a:pPr algn="r" defTabSz="457200"/>
            <a:endParaRPr lang="en-US" sz="1200" b="1" dirty="0" smtClean="0">
              <a:solidFill>
                <a:srgbClr val="FFFFFF"/>
              </a:solidFill>
            </a:endParaRPr>
          </a:p>
          <a:p>
            <a:pPr algn="r" defTabSz="457200"/>
            <a:r>
              <a:rPr lang="en-US" sz="1200" b="1" dirty="0" smtClean="0">
                <a:solidFill>
                  <a:srgbClr val="FFFFFF"/>
                </a:solidFill>
              </a:rPr>
              <a:t>Facebook: </a:t>
            </a:r>
            <a:r>
              <a:rPr lang="en-US" sz="1200" b="1" dirty="0" err="1" smtClean="0">
                <a:solidFill>
                  <a:srgbClr val="FFFFFF"/>
                </a:solidFill>
              </a:rPr>
              <a:t>www.facebook.com</a:t>
            </a:r>
            <a:r>
              <a:rPr lang="en-US" sz="1200" b="1" dirty="0" smtClean="0">
                <a:solidFill>
                  <a:srgbClr val="FFFFFF"/>
                </a:solidFill>
              </a:rPr>
              <a:t>/</a:t>
            </a:r>
            <a:r>
              <a:rPr lang="en-US" sz="1200" b="1" dirty="0" err="1" smtClean="0">
                <a:solidFill>
                  <a:srgbClr val="FFFFFF"/>
                </a:solidFill>
              </a:rPr>
              <a:t>PreventConnect</a:t>
            </a:r>
            <a:endParaRPr lang="en-US" sz="1200" b="1" dirty="0" smtClean="0">
              <a:solidFill>
                <a:srgbClr val="FFFFFF"/>
              </a:solidFill>
            </a:endParaRPr>
          </a:p>
          <a:p>
            <a:pPr algn="r" defTabSz="457200"/>
            <a:endParaRPr lang="en-US" sz="1200" b="1" dirty="0" smtClean="0">
              <a:solidFill>
                <a:srgbClr val="FFFFFF"/>
              </a:solidFill>
            </a:endParaRPr>
          </a:p>
          <a:p>
            <a:pPr algn="r" defTabSz="457200"/>
            <a:r>
              <a:rPr lang="en-US" sz="1200" b="1" dirty="0" smtClean="0">
                <a:solidFill>
                  <a:srgbClr val="FFFFFF"/>
                </a:solidFill>
              </a:rPr>
              <a:t>Twitter: Follow @</a:t>
            </a:r>
            <a:r>
              <a:rPr lang="en-US" sz="1200" b="1" dirty="0" err="1" smtClean="0">
                <a:solidFill>
                  <a:srgbClr val="FFFFFF"/>
                </a:solidFill>
              </a:rPr>
              <a:t>PreventConnect</a:t>
            </a:r>
            <a:endParaRPr lang="en-US" sz="1200" b="1" dirty="0" smtClean="0">
              <a:solidFill>
                <a:srgbClr val="FFFFFF"/>
              </a:solidFill>
            </a:endParaRPr>
          </a:p>
          <a:p>
            <a:pPr algn="r" defTabSz="457200"/>
            <a:endParaRPr lang="en-US" sz="1200" b="1" dirty="0" smtClean="0">
              <a:solidFill>
                <a:srgbClr val="FFFFFF"/>
              </a:solidFill>
            </a:endParaRPr>
          </a:p>
          <a:p>
            <a:pPr algn="r" defTabSz="457200"/>
            <a:r>
              <a:rPr lang="en-US" sz="1200" b="1" dirty="0" smtClean="0">
                <a:solidFill>
                  <a:srgbClr val="FFFFFF"/>
                </a:solidFill>
              </a:rPr>
              <a:t>Flickr: </a:t>
            </a:r>
            <a:r>
              <a:rPr lang="pl-PL" sz="1200" b="1" dirty="0" err="1" smtClean="0">
                <a:solidFill>
                  <a:srgbClr val="FFFFFF"/>
                </a:solidFill>
              </a:rPr>
              <a:t>www.flickr.com</a:t>
            </a:r>
            <a:r>
              <a:rPr lang="pl-PL" sz="1200" b="1" dirty="0" smtClean="0">
                <a:solidFill>
                  <a:srgbClr val="FFFFFF"/>
                </a:solidFill>
              </a:rPr>
              <a:t>/</a:t>
            </a:r>
            <a:r>
              <a:rPr lang="pl-PL" sz="1200" b="1" dirty="0" err="1" smtClean="0">
                <a:solidFill>
                  <a:srgbClr val="FFFFFF"/>
                </a:solidFill>
              </a:rPr>
              <a:t>people</a:t>
            </a:r>
            <a:r>
              <a:rPr lang="pl-PL" sz="1200" b="1" dirty="0" smtClean="0">
                <a:solidFill>
                  <a:srgbClr val="FFFFFF"/>
                </a:solidFill>
              </a:rPr>
              <a:t>/</a:t>
            </a:r>
            <a:r>
              <a:rPr lang="pl-PL" sz="1200" b="1" dirty="0" err="1" smtClean="0">
                <a:solidFill>
                  <a:srgbClr val="FFFFFF"/>
                </a:solidFill>
              </a:rPr>
              <a:t>preventconnect</a:t>
            </a:r>
            <a:endParaRPr lang="pl-PL" sz="1200" b="1" dirty="0" smtClean="0">
              <a:solidFill>
                <a:srgbClr val="FFFFFF"/>
              </a:solidFill>
            </a:endParaRPr>
          </a:p>
          <a:p>
            <a:pPr algn="r" defTabSz="457200"/>
            <a:endParaRPr lang="pl-PL" sz="1200" b="1" dirty="0" smtClean="0">
              <a:solidFill>
                <a:srgbClr val="FFFFFF"/>
              </a:solidFill>
            </a:endParaRPr>
          </a:p>
          <a:p>
            <a:pPr algn="r" defTabSz="457200"/>
            <a:r>
              <a:rPr lang="pl-PL" sz="1200" b="1" dirty="0" err="1" smtClean="0">
                <a:solidFill>
                  <a:srgbClr val="FFFFFF"/>
                </a:solidFill>
              </a:rPr>
              <a:t>YouTube</a:t>
            </a:r>
            <a:r>
              <a:rPr lang="pl-PL" sz="1200" b="1" dirty="0" smtClean="0">
                <a:solidFill>
                  <a:srgbClr val="FFFFFF"/>
                </a:solidFill>
              </a:rPr>
              <a:t>: </a:t>
            </a:r>
            <a:r>
              <a:rPr lang="pl-PL" sz="1200" b="1" dirty="0" err="1" smtClean="0">
                <a:solidFill>
                  <a:srgbClr val="FFFFFF"/>
                </a:solidFill>
              </a:rPr>
              <a:t>www.youtube.com</a:t>
            </a:r>
            <a:r>
              <a:rPr lang="pl-PL" sz="1200" b="1" dirty="0" smtClean="0">
                <a:solidFill>
                  <a:srgbClr val="FFFFFF"/>
                </a:solidFill>
              </a:rPr>
              <a:t>/</a:t>
            </a:r>
            <a:r>
              <a:rPr lang="pl-PL" sz="1200" b="1" dirty="0" err="1" smtClean="0">
                <a:solidFill>
                  <a:srgbClr val="FFFFFF"/>
                </a:solidFill>
              </a:rPr>
              <a:t>CalCASAVideo</a:t>
            </a:r>
            <a:endParaRPr lang="pl-PL" sz="1200" b="1" dirty="0" smtClean="0">
              <a:solidFill>
                <a:srgbClr val="FFFFFF"/>
              </a:solidFill>
            </a:endParaRPr>
          </a:p>
          <a:p>
            <a:pPr algn="r" defTabSz="457200"/>
            <a:endParaRPr lang="en-US" sz="1200" b="1" dirty="0" smtClean="0">
              <a:solidFill>
                <a:srgbClr val="FFFFFF"/>
              </a:solidFill>
            </a:endParaRPr>
          </a:p>
          <a:p>
            <a:pPr algn="r" defTabSz="457200"/>
            <a:r>
              <a:rPr lang="en-US" sz="1200" b="1" dirty="0" smtClean="0">
                <a:solidFill>
                  <a:srgbClr val="FFFFFF"/>
                </a:solidFill>
              </a:rPr>
              <a:t>Email: info@preventconnect.org</a:t>
            </a:r>
          </a:p>
          <a:p>
            <a:pPr algn="r" defTabSz="457200"/>
            <a:endParaRPr lang="en-US" sz="1200" b="1" dirty="0" smtClean="0">
              <a:solidFill>
                <a:srgbClr val="FFFFFF"/>
              </a:solidFill>
            </a:endParaRPr>
          </a:p>
          <a:p>
            <a:pPr algn="r" defTabSz="457200"/>
            <a:r>
              <a:rPr lang="en-US" sz="1200" b="1" dirty="0" smtClean="0">
                <a:solidFill>
                  <a:srgbClr val="FFFFFF"/>
                </a:solidFill>
              </a:rPr>
              <a:t>Email Group: http://groups.yahoo.com/group/Prevent-Connect/</a:t>
            </a:r>
          </a:p>
          <a:p>
            <a:pPr algn="r" defTabSz="457200"/>
            <a:endParaRPr lang="en-US" sz="1200" b="1" dirty="0" smtClean="0">
              <a:solidFill>
                <a:srgbClr val="FFFFFF"/>
              </a:solidFill>
            </a:endParaRPr>
          </a:p>
          <a:p>
            <a:pPr algn="r" defTabSz="457200"/>
            <a:r>
              <a:rPr lang="en-US" sz="1200" b="1" dirty="0" smtClean="0">
                <a:solidFill>
                  <a:srgbClr val="FFFFFF"/>
                </a:solidFill>
              </a:rPr>
              <a:t>eLearning: </a:t>
            </a:r>
            <a:r>
              <a:rPr lang="en-US" sz="1200" b="1" dirty="0" err="1" smtClean="0">
                <a:solidFill>
                  <a:srgbClr val="FFFFFF"/>
                </a:solidFill>
              </a:rPr>
              <a:t>learn.preventconnect.org</a:t>
            </a:r>
            <a:endParaRPr lang="en-US" sz="1200" b="1" dirty="0">
              <a:solidFill>
                <a:srgbClr val="FFFFFF"/>
              </a:solidFill>
            </a:endParaRPr>
          </a:p>
        </p:txBody>
      </p:sp>
      <p:sp>
        <p:nvSpPr>
          <p:cNvPr id="23" name="TextBox 22"/>
          <p:cNvSpPr txBox="1"/>
          <p:nvPr userDrawn="1"/>
        </p:nvSpPr>
        <p:spPr>
          <a:xfrm>
            <a:off x="6553200" y="381000"/>
            <a:ext cx="2590800" cy="1015663"/>
          </a:xfrm>
          <a:prstGeom prst="rect">
            <a:avLst/>
          </a:prstGeom>
          <a:noFill/>
        </p:spPr>
        <p:txBody>
          <a:bodyPr wrap="square" rtlCol="0">
            <a:spAutoFit/>
          </a:bodyPr>
          <a:lstStyle/>
          <a:p>
            <a:pPr algn="r" defTabSz="457200"/>
            <a:r>
              <a:rPr lang="en-US" sz="2000" dirty="0" smtClean="0">
                <a:solidFill>
                  <a:prstClr val="white"/>
                </a:solidFill>
              </a:rPr>
              <a:t>1215 K Street</a:t>
            </a:r>
          </a:p>
          <a:p>
            <a:pPr algn="r" defTabSz="457200"/>
            <a:r>
              <a:rPr lang="en-US" sz="2000" dirty="0" smtClean="0">
                <a:solidFill>
                  <a:prstClr val="white"/>
                </a:solidFill>
              </a:rPr>
              <a:t>Suite 1850</a:t>
            </a:r>
          </a:p>
          <a:p>
            <a:pPr algn="r" defTabSz="457200"/>
            <a:r>
              <a:rPr lang="en-US" sz="2000" dirty="0" smtClean="0">
                <a:solidFill>
                  <a:prstClr val="white"/>
                </a:solidFill>
              </a:rPr>
              <a:t>Sacramento, CA 95814</a:t>
            </a:r>
            <a:endParaRPr lang="en-US" sz="2000" dirty="0">
              <a:solidFill>
                <a:prstClr val="white"/>
              </a:solidFill>
            </a:endParaRPr>
          </a:p>
        </p:txBody>
      </p:sp>
      <p:sp>
        <p:nvSpPr>
          <p:cNvPr id="24" name="TextBox 23"/>
          <p:cNvSpPr txBox="1"/>
          <p:nvPr userDrawn="1"/>
        </p:nvSpPr>
        <p:spPr>
          <a:xfrm>
            <a:off x="7010400" y="0"/>
            <a:ext cx="2133600" cy="446276"/>
          </a:xfrm>
          <a:prstGeom prst="rect">
            <a:avLst/>
          </a:prstGeom>
          <a:noFill/>
        </p:spPr>
        <p:txBody>
          <a:bodyPr wrap="square" rtlCol="0">
            <a:spAutoFit/>
          </a:bodyPr>
          <a:lstStyle/>
          <a:p>
            <a:pPr defTabSz="457200"/>
            <a:r>
              <a:rPr lang="en-US" sz="2300" b="1" dirty="0" err="1" smtClean="0">
                <a:solidFill>
                  <a:prstClr val="white"/>
                </a:solidFill>
              </a:rPr>
              <a:t>PreventConnect</a:t>
            </a:r>
            <a:endParaRPr lang="en-US" sz="2300" b="1" dirty="0" smtClean="0">
              <a:solidFill>
                <a:prstClr val="white"/>
              </a:solidFill>
            </a:endParaRPr>
          </a:p>
        </p:txBody>
      </p:sp>
      <p:cxnSp>
        <p:nvCxnSpPr>
          <p:cNvPr id="25" name="Straight Connector 24"/>
          <p:cNvCxnSpPr/>
          <p:nvPr userDrawn="1"/>
        </p:nvCxnSpPr>
        <p:spPr>
          <a:xfrm>
            <a:off x="4572000" y="26597"/>
            <a:ext cx="0" cy="394372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userDrawn="1"/>
        </p:nvSpPr>
        <p:spPr>
          <a:xfrm>
            <a:off x="0" y="1447800"/>
            <a:ext cx="4565444" cy="2462213"/>
          </a:xfrm>
          <a:prstGeom prst="rect">
            <a:avLst/>
          </a:prstGeom>
          <a:noFill/>
        </p:spPr>
        <p:txBody>
          <a:bodyPr wrap="square" rtlCol="0">
            <a:spAutoFit/>
          </a:bodyPr>
          <a:lstStyle/>
          <a:p>
            <a:pPr defTabSz="457200"/>
            <a:r>
              <a:rPr lang="en-US" sz="1400" b="1" dirty="0" smtClean="0">
                <a:solidFill>
                  <a:srgbClr val="FFFFFF"/>
                </a:solidFill>
              </a:rPr>
              <a:t>Website: </a:t>
            </a:r>
            <a:r>
              <a:rPr lang="en-US" sz="1400" b="1" dirty="0" err="1" smtClean="0">
                <a:solidFill>
                  <a:srgbClr val="FFFFFF"/>
                </a:solidFill>
              </a:rPr>
              <a:t>ms.foundation.org</a:t>
            </a:r>
            <a:endParaRPr lang="en-US" sz="1400" b="1" dirty="0" smtClean="0">
              <a:solidFill>
                <a:srgbClr val="FFFFFF"/>
              </a:solidFill>
            </a:endParaRPr>
          </a:p>
          <a:p>
            <a:pPr defTabSz="457200"/>
            <a:endParaRPr lang="en-US" sz="1400" b="1" dirty="0" smtClean="0">
              <a:solidFill>
                <a:srgbClr val="FFFFFF"/>
              </a:solidFill>
            </a:endParaRPr>
          </a:p>
          <a:p>
            <a:pPr defTabSz="457200"/>
            <a:r>
              <a:rPr lang="en-US" sz="1400" b="1" dirty="0" smtClean="0">
                <a:solidFill>
                  <a:srgbClr val="FFFFFF"/>
                </a:solidFill>
              </a:rPr>
              <a:t>Facebook: </a:t>
            </a:r>
            <a:r>
              <a:rPr lang="en-US" sz="1400" b="1" dirty="0" err="1" smtClean="0">
                <a:solidFill>
                  <a:srgbClr val="FFFFFF"/>
                </a:solidFill>
              </a:rPr>
              <a:t>www.facebook.com</a:t>
            </a:r>
            <a:r>
              <a:rPr lang="en-US" sz="1400" b="1" dirty="0" smtClean="0">
                <a:solidFill>
                  <a:srgbClr val="FFFFFF"/>
                </a:solidFill>
              </a:rPr>
              <a:t>/</a:t>
            </a:r>
            <a:r>
              <a:rPr lang="en-US" sz="1400" b="1" dirty="0" err="1" smtClean="0">
                <a:solidFill>
                  <a:srgbClr val="FFFFFF"/>
                </a:solidFill>
              </a:rPr>
              <a:t>MsFoundationforWomen</a:t>
            </a:r>
            <a:endParaRPr lang="en-US" sz="1400" b="1" dirty="0" smtClean="0">
              <a:solidFill>
                <a:srgbClr val="FFFFFF"/>
              </a:solidFill>
            </a:endParaRPr>
          </a:p>
          <a:p>
            <a:pPr defTabSz="457200"/>
            <a:endParaRPr lang="en-US" sz="1400" b="1" dirty="0" smtClean="0">
              <a:solidFill>
                <a:srgbClr val="FFFFFF"/>
              </a:solidFill>
            </a:endParaRPr>
          </a:p>
          <a:p>
            <a:pPr defTabSz="457200"/>
            <a:r>
              <a:rPr lang="en-US" sz="1400" b="1" dirty="0" smtClean="0">
                <a:solidFill>
                  <a:srgbClr val="FFFFFF"/>
                </a:solidFill>
              </a:rPr>
              <a:t>Twitter: Follow @</a:t>
            </a:r>
            <a:r>
              <a:rPr lang="en-US" sz="1400" b="1" dirty="0" err="1" smtClean="0">
                <a:solidFill>
                  <a:srgbClr val="FFFFFF"/>
                </a:solidFill>
              </a:rPr>
              <a:t>msfoundation</a:t>
            </a:r>
            <a:endParaRPr lang="en-US" sz="1400" b="1" dirty="0" smtClean="0">
              <a:solidFill>
                <a:srgbClr val="FFFFFF"/>
              </a:solidFill>
            </a:endParaRPr>
          </a:p>
          <a:p>
            <a:pPr defTabSz="457200"/>
            <a:endParaRPr lang="en-US" sz="1400" b="1" dirty="0" smtClean="0">
              <a:solidFill>
                <a:srgbClr val="FFFFFF"/>
              </a:solidFill>
            </a:endParaRPr>
          </a:p>
          <a:p>
            <a:pPr defTabSz="457200"/>
            <a:r>
              <a:rPr lang="en-US" sz="1400" b="1" dirty="0" err="1" smtClean="0">
                <a:solidFill>
                  <a:srgbClr val="FFFFFF"/>
                </a:solidFill>
              </a:rPr>
              <a:t>Pinterest</a:t>
            </a:r>
            <a:r>
              <a:rPr lang="en-US" sz="1400" b="1" dirty="0" smtClean="0">
                <a:solidFill>
                  <a:srgbClr val="FFFFFF"/>
                </a:solidFill>
              </a:rPr>
              <a:t>: http://</a:t>
            </a:r>
            <a:r>
              <a:rPr lang="en-US" sz="1400" b="1" dirty="0" err="1" smtClean="0">
                <a:solidFill>
                  <a:srgbClr val="FFFFFF"/>
                </a:solidFill>
              </a:rPr>
              <a:t>forwomen.org</a:t>
            </a:r>
            <a:r>
              <a:rPr lang="en-US" sz="1400" b="1" dirty="0" smtClean="0">
                <a:solidFill>
                  <a:srgbClr val="FFFFFF"/>
                </a:solidFill>
              </a:rPr>
              <a:t>/content/127/en/</a:t>
            </a:r>
            <a:endParaRPr lang="pl-PL" sz="1400" b="1" dirty="0" smtClean="0">
              <a:solidFill>
                <a:srgbClr val="FFFFFF"/>
              </a:solidFill>
            </a:endParaRPr>
          </a:p>
          <a:p>
            <a:pPr defTabSz="457200"/>
            <a:endParaRPr lang="pl-PL" sz="1400" b="1" dirty="0" smtClean="0">
              <a:solidFill>
                <a:srgbClr val="FFFFFF"/>
              </a:solidFill>
            </a:endParaRPr>
          </a:p>
          <a:p>
            <a:pPr defTabSz="457200"/>
            <a:r>
              <a:rPr lang="pl-PL" sz="1400" b="1" dirty="0" err="1" smtClean="0">
                <a:solidFill>
                  <a:srgbClr val="FFFFFF"/>
                </a:solidFill>
              </a:rPr>
              <a:t>YouTube</a:t>
            </a:r>
            <a:r>
              <a:rPr lang="pl-PL" sz="1400" b="1" dirty="0" smtClean="0">
                <a:solidFill>
                  <a:srgbClr val="FFFFFF"/>
                </a:solidFill>
              </a:rPr>
              <a:t>: </a:t>
            </a:r>
            <a:r>
              <a:rPr lang="pl-PL" sz="1400" b="1" dirty="0" err="1" smtClean="0">
                <a:solidFill>
                  <a:srgbClr val="FFFFFF"/>
                </a:solidFill>
              </a:rPr>
              <a:t>www.youtube.com</a:t>
            </a:r>
            <a:r>
              <a:rPr lang="pl-PL" sz="1400" b="1" dirty="0" smtClean="0">
                <a:solidFill>
                  <a:srgbClr val="FFFFFF"/>
                </a:solidFill>
              </a:rPr>
              <a:t>/</a:t>
            </a:r>
            <a:r>
              <a:rPr lang="en-US" sz="1400" b="1" dirty="0" err="1" smtClean="0">
                <a:solidFill>
                  <a:srgbClr val="FFFFFF"/>
                </a:solidFill>
              </a:rPr>
              <a:t>msfoundationforwomen</a:t>
            </a:r>
            <a:endParaRPr lang="en-US" sz="1400" b="1" dirty="0" smtClean="0">
              <a:solidFill>
                <a:srgbClr val="FFFFFF"/>
              </a:solidFill>
            </a:endParaRPr>
          </a:p>
          <a:p>
            <a:pPr defTabSz="457200"/>
            <a:endParaRPr lang="en-US" sz="1400" b="1" dirty="0" smtClean="0">
              <a:solidFill>
                <a:srgbClr val="FFFFFF"/>
              </a:solidFill>
            </a:endParaRPr>
          </a:p>
          <a:p>
            <a:pPr defTabSz="457200"/>
            <a:r>
              <a:rPr lang="en-US" sz="1400" b="1" dirty="0" smtClean="0">
                <a:solidFill>
                  <a:srgbClr val="FFFFFF"/>
                </a:solidFill>
              </a:rPr>
              <a:t>Email: </a:t>
            </a:r>
            <a:r>
              <a:rPr lang="en-US" sz="1400" b="1" dirty="0" err="1" smtClean="0">
                <a:solidFill>
                  <a:srgbClr val="FFFFFF"/>
                </a:solidFill>
              </a:rPr>
              <a:t>info@ms.foundation.org</a:t>
            </a:r>
            <a:endParaRPr lang="en-US" sz="1400" b="1" dirty="0">
              <a:solidFill>
                <a:srgbClr val="FFFFFF"/>
              </a:solidFill>
            </a:endParaRPr>
          </a:p>
        </p:txBody>
      </p:sp>
      <p:sp>
        <p:nvSpPr>
          <p:cNvPr id="27" name="TextBox 26"/>
          <p:cNvSpPr txBox="1"/>
          <p:nvPr userDrawn="1"/>
        </p:nvSpPr>
        <p:spPr>
          <a:xfrm>
            <a:off x="-19773" y="381000"/>
            <a:ext cx="2590800" cy="1015663"/>
          </a:xfrm>
          <a:prstGeom prst="rect">
            <a:avLst/>
          </a:prstGeom>
          <a:noFill/>
        </p:spPr>
        <p:txBody>
          <a:bodyPr wrap="square" rtlCol="0">
            <a:spAutoFit/>
          </a:bodyPr>
          <a:lstStyle/>
          <a:p>
            <a:pPr defTabSz="457200"/>
            <a:r>
              <a:rPr lang="nl-NL" sz="2000" dirty="0" smtClean="0">
                <a:solidFill>
                  <a:prstClr val="white"/>
                </a:solidFill>
              </a:rPr>
              <a:t>12 </a:t>
            </a:r>
            <a:r>
              <a:rPr lang="nl-NL" sz="2000" dirty="0" err="1" smtClean="0">
                <a:solidFill>
                  <a:prstClr val="white"/>
                </a:solidFill>
              </a:rPr>
              <a:t>MetroTech</a:t>
            </a:r>
            <a:r>
              <a:rPr lang="nl-NL" sz="2000" dirty="0" smtClean="0">
                <a:solidFill>
                  <a:prstClr val="white"/>
                </a:solidFill>
              </a:rPr>
              <a:t> Center 26th Floor</a:t>
            </a:r>
            <a:br>
              <a:rPr lang="nl-NL" sz="2000" dirty="0" smtClean="0">
                <a:solidFill>
                  <a:prstClr val="white"/>
                </a:solidFill>
              </a:rPr>
            </a:br>
            <a:r>
              <a:rPr lang="nl-NL" sz="2000" dirty="0" err="1" smtClean="0">
                <a:solidFill>
                  <a:prstClr val="white"/>
                </a:solidFill>
              </a:rPr>
              <a:t>Brooklyn</a:t>
            </a:r>
            <a:r>
              <a:rPr lang="nl-NL" sz="2000" dirty="0" smtClean="0">
                <a:solidFill>
                  <a:prstClr val="white"/>
                </a:solidFill>
              </a:rPr>
              <a:t>, NY 11201</a:t>
            </a:r>
            <a:endParaRPr lang="en-US" sz="2000" dirty="0">
              <a:solidFill>
                <a:prstClr val="white"/>
              </a:solidFill>
            </a:endParaRPr>
          </a:p>
        </p:txBody>
      </p:sp>
      <p:sp>
        <p:nvSpPr>
          <p:cNvPr id="28" name="TextBox 27"/>
          <p:cNvSpPr txBox="1"/>
          <p:nvPr userDrawn="1"/>
        </p:nvSpPr>
        <p:spPr>
          <a:xfrm>
            <a:off x="-13463" y="0"/>
            <a:ext cx="2133600" cy="446276"/>
          </a:xfrm>
          <a:prstGeom prst="rect">
            <a:avLst/>
          </a:prstGeom>
          <a:noFill/>
        </p:spPr>
        <p:txBody>
          <a:bodyPr wrap="square" rtlCol="0">
            <a:spAutoFit/>
          </a:bodyPr>
          <a:lstStyle/>
          <a:p>
            <a:pPr defTabSz="457200"/>
            <a:r>
              <a:rPr lang="en-US" sz="2300" b="1" dirty="0" smtClean="0">
                <a:solidFill>
                  <a:prstClr val="white"/>
                </a:solidFill>
              </a:rPr>
              <a:t>Ms. Foundation</a:t>
            </a:r>
          </a:p>
        </p:txBody>
      </p:sp>
      <p:cxnSp>
        <p:nvCxnSpPr>
          <p:cNvPr id="4" name="Straight Connector 3"/>
          <p:cNvCxnSpPr/>
          <p:nvPr userDrawn="1"/>
        </p:nvCxnSpPr>
        <p:spPr>
          <a:xfrm>
            <a:off x="98637" y="1389642"/>
            <a:ext cx="1886442"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6872014" y="1396663"/>
            <a:ext cx="2184085"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4549473" y="3970318"/>
            <a:ext cx="29083" cy="2887682"/>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1" name="Picture 30" descr="PC-Learn.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836899" y="4310122"/>
            <a:ext cx="1219200" cy="325120"/>
          </a:xfrm>
          <a:prstGeom prst="rect">
            <a:avLst/>
          </a:prstGeom>
        </p:spPr>
      </p:pic>
      <p:pic>
        <p:nvPicPr>
          <p:cNvPr id="32" name="Picture 31" descr="MsBlogger.pn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76200" y="4191000"/>
            <a:ext cx="685800" cy="685800"/>
          </a:xfrm>
          <a:prstGeom prst="rect">
            <a:avLst/>
          </a:prstGeom>
        </p:spPr>
      </p:pic>
      <p:pic>
        <p:nvPicPr>
          <p:cNvPr id="33" name="Picture 32" descr="MsEmail.pn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762000" y="4196477"/>
            <a:ext cx="696351" cy="685800"/>
          </a:xfrm>
          <a:prstGeom prst="rect">
            <a:avLst/>
          </a:prstGeom>
        </p:spPr>
      </p:pic>
      <p:pic>
        <p:nvPicPr>
          <p:cNvPr id="34" name="Picture 33" descr="MsFacebook.png"/>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524000" y="4191000"/>
            <a:ext cx="685800" cy="685800"/>
          </a:xfrm>
          <a:prstGeom prst="rect">
            <a:avLst/>
          </a:prstGeom>
        </p:spPr>
      </p:pic>
      <p:pic>
        <p:nvPicPr>
          <p:cNvPr id="35" name="Picture 34" descr="MsTwitter.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2286000" y="4191000"/>
            <a:ext cx="685800" cy="685800"/>
          </a:xfrm>
          <a:prstGeom prst="rect">
            <a:avLst/>
          </a:prstGeom>
        </p:spPr>
      </p:pic>
      <p:pic>
        <p:nvPicPr>
          <p:cNvPr id="36" name="Picture 35" descr="pinterest.pn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3124200" y="4191000"/>
            <a:ext cx="609600" cy="609600"/>
          </a:xfrm>
          <a:prstGeom prst="rect">
            <a:avLst/>
          </a:prstGeom>
        </p:spPr>
      </p:pic>
      <p:pic>
        <p:nvPicPr>
          <p:cNvPr id="37" name="Picture 36" descr="MsYouTube.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810000" y="4191000"/>
            <a:ext cx="618979" cy="609600"/>
          </a:xfrm>
          <a:prstGeom prst="rect">
            <a:avLst/>
          </a:prstGeom>
        </p:spPr>
      </p:pic>
    </p:spTree>
    <p:extLst>
      <p:ext uri="{BB962C8B-B14F-4D97-AF65-F5344CB8AC3E}">
        <p14:creationId xmlns:p14="http://schemas.microsoft.com/office/powerpoint/2010/main" val="311394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a:prstGeom prst="rect">
            <a:avLst/>
          </a:prstGeom>
          <a:solidFill>
            <a:schemeClr val="bg2">
              <a:lumMod val="50000"/>
            </a:schemeClr>
          </a:solidFill>
        </p:spPr>
        <p:txBody>
          <a:bodyPr/>
          <a:lstStyle>
            <a:lvl1pPr>
              <a:defRPr b="0">
                <a:solidFill>
                  <a:srgbClr val="FFFFFF"/>
                </a:solidFill>
              </a:defRPr>
            </a:lvl1pPr>
          </a:lstStyle>
          <a:p>
            <a:endParaRPr lang="en-US" dirty="0"/>
          </a:p>
        </p:txBody>
      </p:sp>
      <p:pic>
        <p:nvPicPr>
          <p:cNvPr id="12" name="Picture 3" descr="chat image.jpg"/>
          <p:cNvPicPr>
            <a:picLocks noChangeAspect="1"/>
          </p:cNvPicPr>
          <p:nvPr userDrawn="1"/>
        </p:nvPicPr>
        <p:blipFill>
          <a:blip r:embed="rId2"/>
          <a:srcRect/>
          <a:stretch>
            <a:fillRect/>
          </a:stretch>
        </p:blipFill>
        <p:spPr bwMode="auto">
          <a:xfrm>
            <a:off x="457200" y="2002434"/>
            <a:ext cx="2569336" cy="3124200"/>
          </a:xfrm>
          <a:prstGeom prst="rect">
            <a:avLst/>
          </a:prstGeom>
          <a:noFill/>
          <a:ln w="9525">
            <a:noFill/>
            <a:miter lim="800000"/>
            <a:headEnd/>
            <a:tailEnd/>
          </a:ln>
        </p:spPr>
      </p:pic>
      <p:sp>
        <p:nvSpPr>
          <p:cNvPr id="13" name="Oval Callout 12"/>
          <p:cNvSpPr/>
          <p:nvPr userDrawn="1"/>
        </p:nvSpPr>
        <p:spPr>
          <a:xfrm>
            <a:off x="3657600" y="1600200"/>
            <a:ext cx="4572000" cy="2667000"/>
          </a:xfrm>
          <a:prstGeom prst="wedgeEllipseCallout">
            <a:avLst>
              <a:gd name="adj1" fmla="val -43667"/>
              <a:gd name="adj2" fmla="val 44819"/>
            </a:avLst>
          </a:prstGeom>
          <a:solidFill>
            <a:srgbClr val="9C1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dirty="0">
              <a:solidFill>
                <a:prstClr val="white"/>
              </a:solidFill>
            </a:endParaRPr>
          </a:p>
        </p:txBody>
      </p:sp>
      <p:sp>
        <p:nvSpPr>
          <p:cNvPr id="14" name="Text Placeholder 6"/>
          <p:cNvSpPr>
            <a:spLocks noGrp="1"/>
          </p:cNvSpPr>
          <p:nvPr>
            <p:ph type="body" sz="quarter" idx="12" hasCustomPrompt="1"/>
          </p:nvPr>
        </p:nvSpPr>
        <p:spPr>
          <a:xfrm>
            <a:off x="4267200" y="2133600"/>
            <a:ext cx="3429000" cy="1600200"/>
          </a:xfrm>
          <a:prstGeom prst="rect">
            <a:avLst/>
          </a:prstGeom>
          <a:noFill/>
          <a:ln>
            <a:noFill/>
          </a:ln>
          <a:effectLst/>
        </p:spPr>
        <p:txBody>
          <a:bodyPr vert="horz" anchor="ctr"/>
          <a:lstStyle>
            <a:lvl1pPr marL="0" indent="0" algn="ctr">
              <a:buNone/>
              <a:defRPr sz="3000" b="1" baseline="0">
                <a:ln>
                  <a:noFill/>
                </a:ln>
                <a:solidFill>
                  <a:schemeClr val="bg1"/>
                </a:solidFill>
              </a:defRPr>
            </a:lvl1pPr>
          </a:lstStyle>
          <a:p>
            <a:pPr lvl="0"/>
            <a:r>
              <a:rPr lang="en-US" dirty="0" smtClean="0"/>
              <a:t>Insert Question …</a:t>
            </a:r>
            <a:endParaRPr lang="en-US" dirty="0"/>
          </a:p>
        </p:txBody>
      </p:sp>
      <p:pic>
        <p:nvPicPr>
          <p:cNvPr id="8" name="Picture 7" descr="PC Gold Box 200x198 Tra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48600" y="6096000"/>
            <a:ext cx="644819" cy="625475"/>
          </a:xfrm>
          <a:prstGeom prst="rect">
            <a:avLst/>
          </a:prstGeom>
        </p:spPr>
      </p:pic>
      <p:pic>
        <p:nvPicPr>
          <p:cNvPr id="9" name="Picture 8" descr="MsFoundation_500x334.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77000" y="6117031"/>
            <a:ext cx="1109234" cy="740969"/>
          </a:xfrm>
          <a:prstGeom prst="rect">
            <a:avLst/>
          </a:prstGeom>
        </p:spPr>
      </p:pic>
      <p:pic>
        <p:nvPicPr>
          <p:cNvPr id="10" name="Picture 9" descr="CSA Web conference Series_7_3_13.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2400" y="6019800"/>
            <a:ext cx="3505200" cy="1400867"/>
          </a:xfrm>
          <a:prstGeom prst="rect">
            <a:avLst/>
          </a:prstGeom>
        </p:spPr>
      </p:pic>
      <p:sp>
        <p:nvSpPr>
          <p:cNvPr id="16" name="Rectangle 10"/>
          <p:cNvSpPr/>
          <p:nvPr userDrawn="1"/>
        </p:nvSpPr>
        <p:spPr>
          <a:xfrm rot="5400000">
            <a:off x="5408676" y="3140964"/>
            <a:ext cx="6876288" cy="594360"/>
          </a:xfrm>
          <a:prstGeom prst="rect">
            <a:avLst/>
          </a:prstGeom>
          <a:solidFill>
            <a:srgbClr val="AF2239"/>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defTabSz="457200"/>
            <a:endParaRPr lang="en-US" dirty="0">
              <a:solidFill>
                <a:prstClr val="black"/>
              </a:solidFill>
            </a:endParaRPr>
          </a:p>
        </p:txBody>
      </p:sp>
      <p:sp>
        <p:nvSpPr>
          <p:cNvPr id="17" name="Rectangle 10"/>
          <p:cNvSpPr/>
          <p:nvPr userDrawn="1"/>
        </p:nvSpPr>
        <p:spPr>
          <a:xfrm rot="5400000">
            <a:off x="-3367479" y="3356839"/>
            <a:ext cx="6876288" cy="162610"/>
          </a:xfrm>
          <a:prstGeom prst="rect">
            <a:avLst/>
          </a:prstGeom>
          <a:solidFill>
            <a:srgbClr val="AF2239"/>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defTabSz="457200"/>
            <a:endParaRPr lang="en-US" dirty="0">
              <a:solidFill>
                <a:prstClr val="black"/>
              </a:solidFill>
            </a:endParaRPr>
          </a:p>
        </p:txBody>
      </p:sp>
    </p:spTree>
    <p:extLst>
      <p:ext uri="{BB962C8B-B14F-4D97-AF65-F5344CB8AC3E}">
        <p14:creationId xmlns:p14="http://schemas.microsoft.com/office/powerpoint/2010/main" val="102442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Box 8"/>
          <p:cNvSpPr txBox="1"/>
          <p:nvPr userDrawn="1"/>
        </p:nvSpPr>
        <p:spPr>
          <a:xfrm>
            <a:off x="0" y="0"/>
            <a:ext cx="9144000" cy="3970318"/>
          </a:xfrm>
          <a:prstGeom prst="rect">
            <a:avLst/>
          </a:prstGeom>
          <a:solidFill>
            <a:srgbClr val="9C1F39"/>
          </a:solidFill>
        </p:spPr>
        <p:txBody>
          <a:bodyPr wrap="square" rtlCol="0">
            <a:spAutoFit/>
          </a:bodyPr>
          <a:lstStyle/>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p:txBody>
      </p:sp>
      <p:pic>
        <p:nvPicPr>
          <p:cNvPr id="17" name="Picture 16" descr="PC Gold Box Trans 1962x19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00" y="5364458"/>
            <a:ext cx="1438914" cy="1394911"/>
          </a:xfrm>
          <a:prstGeom prst="rect">
            <a:avLst/>
          </a:prstGeom>
        </p:spPr>
      </p:pic>
      <p:sp>
        <p:nvSpPr>
          <p:cNvPr id="8" name="Title 1"/>
          <p:cNvSpPr>
            <a:spLocks noGrp="1"/>
          </p:cNvSpPr>
          <p:nvPr>
            <p:ph type="title"/>
          </p:nvPr>
        </p:nvSpPr>
        <p:spPr>
          <a:xfrm>
            <a:off x="0" y="3711410"/>
            <a:ext cx="9144000" cy="859629"/>
          </a:xfrm>
          <a:prstGeom prst="rect">
            <a:avLst/>
          </a:prstGeom>
          <a:solidFill>
            <a:schemeClr val="bg2">
              <a:lumMod val="50000"/>
            </a:schemeClr>
          </a:solidFill>
        </p:spPr>
        <p:txBody>
          <a:bodyPr/>
          <a:lstStyle>
            <a:lvl1pPr>
              <a:defRPr b="0">
                <a:solidFill>
                  <a:srgbClr val="FFFFFF"/>
                </a:solidFill>
              </a:defRPr>
            </a:lvl1pPr>
          </a:lstStyle>
          <a:p>
            <a:endParaRPr lang="en-US" dirty="0"/>
          </a:p>
        </p:txBody>
      </p:sp>
      <p:pic>
        <p:nvPicPr>
          <p:cNvPr id="12" name="Picture 11" descr="MsFW_Logo_FullColor_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19800" y="5410200"/>
            <a:ext cx="1371600" cy="1371600"/>
          </a:xfrm>
          <a:prstGeom prst="rect">
            <a:avLst/>
          </a:prstGeom>
        </p:spPr>
      </p:pic>
      <p:pic>
        <p:nvPicPr>
          <p:cNvPr id="6" name="Picture 5" descr="CSA Web conference Series_7_3_1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400" y="6019800"/>
            <a:ext cx="3505200" cy="1400867"/>
          </a:xfrm>
          <a:prstGeom prst="rect">
            <a:avLst/>
          </a:prstGeom>
        </p:spPr>
      </p:pic>
    </p:spTree>
    <p:extLst>
      <p:ext uri="{BB962C8B-B14F-4D97-AF65-F5344CB8AC3E}">
        <p14:creationId xmlns:p14="http://schemas.microsoft.com/office/powerpoint/2010/main" val="204675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7" name="Picture 16" descr="PC Gold Box Trans 1962x190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000" y="5302813"/>
            <a:ext cx="1438914" cy="1394911"/>
          </a:xfrm>
          <a:prstGeom prst="rect">
            <a:avLst/>
          </a:prstGeom>
        </p:spPr>
      </p:pic>
      <p:sp>
        <p:nvSpPr>
          <p:cNvPr id="8" name="Title 1"/>
          <p:cNvSpPr>
            <a:spLocks noGrp="1"/>
          </p:cNvSpPr>
          <p:nvPr>
            <p:ph type="title"/>
          </p:nvPr>
        </p:nvSpPr>
        <p:spPr>
          <a:xfrm>
            <a:off x="0" y="3711410"/>
            <a:ext cx="9144000" cy="859629"/>
          </a:xfrm>
          <a:prstGeom prst="rect">
            <a:avLst/>
          </a:prstGeom>
          <a:solidFill>
            <a:schemeClr val="bg2">
              <a:lumMod val="50000"/>
            </a:schemeClr>
          </a:solidFill>
        </p:spPr>
        <p:txBody>
          <a:bodyPr/>
          <a:lstStyle>
            <a:lvl1pPr>
              <a:defRPr b="0">
                <a:solidFill>
                  <a:srgbClr val="FFFFFF"/>
                </a:solidFill>
              </a:defRPr>
            </a:lvl1pPr>
          </a:lstStyle>
          <a:p>
            <a:endParaRPr lang="en-US" dirty="0"/>
          </a:p>
        </p:txBody>
      </p:sp>
      <p:pic>
        <p:nvPicPr>
          <p:cNvPr id="6" name="Picture 5" descr="MsFW_Logo_FullColor_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67400" y="5480157"/>
            <a:ext cx="1371600" cy="1371600"/>
          </a:xfrm>
          <a:prstGeom prst="rect">
            <a:avLst/>
          </a:prstGeom>
        </p:spPr>
      </p:pic>
      <p:pic>
        <p:nvPicPr>
          <p:cNvPr id="5" name="Picture 4" descr="CSA Web conference Series_7_3_1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400" y="6019800"/>
            <a:ext cx="3505200" cy="1400867"/>
          </a:xfrm>
          <a:prstGeom prst="rect">
            <a:avLst/>
          </a:prstGeom>
        </p:spPr>
      </p:pic>
    </p:spTree>
    <p:extLst>
      <p:ext uri="{BB962C8B-B14F-4D97-AF65-F5344CB8AC3E}">
        <p14:creationId xmlns:p14="http://schemas.microsoft.com/office/powerpoint/2010/main" val="161079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9629"/>
          </a:xfrm>
          <a:prstGeom prst="rect">
            <a:avLst/>
          </a:prstGeom>
          <a:solidFill>
            <a:schemeClr val="bg2">
              <a:lumMod val="50000"/>
            </a:schemeClr>
          </a:solidFill>
        </p:spPr>
        <p:txBody>
          <a:bodyPr/>
          <a:lstStyle>
            <a:lvl1pPr>
              <a:defRPr b="0">
                <a:solidFill>
                  <a:srgbClr val="FFFFFF"/>
                </a:solidFill>
              </a:defRPr>
            </a:lvl1pPr>
          </a:lstStyle>
          <a:p>
            <a:endParaRPr lang="en-US" dirty="0"/>
          </a:p>
        </p:txBody>
      </p:sp>
      <p:pic>
        <p:nvPicPr>
          <p:cNvPr id="11" name="Picture 10" descr="PC-logo-final-pri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3154" y="5791200"/>
            <a:ext cx="990600" cy="961465"/>
          </a:xfrm>
          <a:prstGeom prst="rect">
            <a:avLst/>
          </a:prstGeom>
        </p:spPr>
      </p:pic>
      <p:sp>
        <p:nvSpPr>
          <p:cNvPr id="8" name="Content Placeholder 4"/>
          <p:cNvSpPr>
            <a:spLocks noGrp="1"/>
          </p:cNvSpPr>
          <p:nvPr>
            <p:ph sz="quarter" idx="18" hasCustomPrompt="1"/>
          </p:nvPr>
        </p:nvSpPr>
        <p:spPr>
          <a:xfrm>
            <a:off x="457200" y="1219200"/>
            <a:ext cx="8229600" cy="4343400"/>
          </a:xfrm>
          <a:prstGeom prst="rect">
            <a:avLst/>
          </a:prstGeom>
        </p:spPr>
        <p:txBody>
          <a:bodyPr vert="horz"/>
          <a:lstStyle>
            <a:lvl1pPr marL="171450" indent="-171450">
              <a:buClr>
                <a:srgbClr val="CAA107"/>
              </a:buClr>
              <a:buFont typeface="Arial"/>
              <a:buChar char="•"/>
              <a:defRPr sz="2800"/>
            </a:lvl1pPr>
            <a:lvl2pPr marL="800100" indent="-342900">
              <a:buClr>
                <a:schemeClr val="accent6"/>
              </a:buClr>
              <a:buFont typeface="Arial"/>
              <a:buChar char="•"/>
              <a:defRPr sz="2400"/>
            </a:lvl2pPr>
            <a:lvl3pPr>
              <a:buClr>
                <a:schemeClr val="accent4"/>
              </a:buClr>
              <a:buFont typeface="Arial"/>
              <a:buChar char="•"/>
              <a:defRPr sz="2000"/>
            </a:lvl3pPr>
          </a:lstStyle>
          <a:p>
            <a:pPr lvl="0"/>
            <a:r>
              <a:rPr lang="en-US" dirty="0" smtClean="0"/>
              <a:t>Write here.</a:t>
            </a:r>
          </a:p>
          <a:p>
            <a:pPr lvl="1"/>
            <a:r>
              <a:rPr lang="en-US" dirty="0" smtClean="0"/>
              <a:t>Write here.</a:t>
            </a:r>
          </a:p>
          <a:p>
            <a:pPr lvl="2"/>
            <a:r>
              <a:rPr lang="en-US" dirty="0" smtClean="0"/>
              <a:t>Write here.</a:t>
            </a:r>
          </a:p>
          <a:p>
            <a:pPr lvl="0"/>
            <a:r>
              <a:rPr lang="en-US" dirty="0" smtClean="0"/>
              <a:t>Write here.</a:t>
            </a:r>
          </a:p>
          <a:p>
            <a:pPr lvl="1"/>
            <a:r>
              <a:rPr lang="en-US" dirty="0" smtClean="0"/>
              <a:t>Write here.</a:t>
            </a:r>
          </a:p>
          <a:p>
            <a:pPr lvl="2"/>
            <a:r>
              <a:rPr lang="en-US" dirty="0" smtClean="0"/>
              <a:t>Write here.</a:t>
            </a:r>
          </a:p>
          <a:p>
            <a:pPr lvl="0"/>
            <a:r>
              <a:rPr lang="en-US" dirty="0" smtClean="0"/>
              <a:t>Write here.</a:t>
            </a:r>
          </a:p>
          <a:p>
            <a:pPr lvl="1"/>
            <a:r>
              <a:rPr lang="en-US" dirty="0" smtClean="0"/>
              <a:t>Write here.</a:t>
            </a:r>
          </a:p>
          <a:p>
            <a:pPr lvl="2"/>
            <a:r>
              <a:rPr lang="en-US" dirty="0" smtClean="0"/>
              <a:t>Write here.</a:t>
            </a:r>
          </a:p>
          <a:p>
            <a:pPr lvl="0"/>
            <a:endParaRPr lang="en-US" dirty="0" smtClean="0"/>
          </a:p>
        </p:txBody>
      </p:sp>
      <p:pic>
        <p:nvPicPr>
          <p:cNvPr id="10" name="Picture 9" descr="MsFW_Logo_FullColor_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72200" y="5511405"/>
            <a:ext cx="1371600" cy="1371600"/>
          </a:xfrm>
          <a:prstGeom prst="rect">
            <a:avLst/>
          </a:prstGeom>
        </p:spPr>
      </p:pic>
      <p:pic>
        <p:nvPicPr>
          <p:cNvPr id="6" name="Picture 5" descr="CSA Web conference Series_7_3_1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52400" y="6019800"/>
            <a:ext cx="3505200" cy="1400867"/>
          </a:xfrm>
          <a:prstGeom prst="rect">
            <a:avLst/>
          </a:prstGeom>
        </p:spPr>
      </p:pic>
    </p:spTree>
    <p:extLst>
      <p:ext uri="{BB962C8B-B14F-4D97-AF65-F5344CB8AC3E}">
        <p14:creationId xmlns:p14="http://schemas.microsoft.com/office/powerpoint/2010/main" val="347220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859629"/>
          </a:xfrm>
          <a:prstGeom prst="rect">
            <a:avLst/>
          </a:prstGeom>
          <a:solidFill>
            <a:schemeClr val="bg2">
              <a:lumMod val="50000"/>
            </a:schemeClr>
          </a:solidFill>
        </p:spPr>
        <p:txBody>
          <a:bodyPr/>
          <a:lstStyle>
            <a:lvl1pPr>
              <a:defRPr b="0">
                <a:solidFill>
                  <a:srgbClr val="FFFFFF"/>
                </a:solidFill>
              </a:defRPr>
            </a:lvl1pPr>
          </a:lstStyle>
          <a:p>
            <a:endParaRPr lang="en-US" dirty="0"/>
          </a:p>
        </p:txBody>
      </p:sp>
      <p:pic>
        <p:nvPicPr>
          <p:cNvPr id="11" name="Picture 10" descr="PC-logo-final-pri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47854" y="5791200"/>
            <a:ext cx="990600" cy="961465"/>
          </a:xfrm>
          <a:prstGeom prst="rect">
            <a:avLst/>
          </a:prstGeom>
        </p:spPr>
      </p:pic>
      <p:sp>
        <p:nvSpPr>
          <p:cNvPr id="8" name="Content Placeholder 4"/>
          <p:cNvSpPr>
            <a:spLocks noGrp="1"/>
          </p:cNvSpPr>
          <p:nvPr>
            <p:ph sz="quarter" idx="18" hasCustomPrompt="1"/>
          </p:nvPr>
        </p:nvSpPr>
        <p:spPr>
          <a:xfrm>
            <a:off x="457200" y="1219200"/>
            <a:ext cx="7696200" cy="4343400"/>
          </a:xfrm>
          <a:prstGeom prst="rect">
            <a:avLst/>
          </a:prstGeom>
        </p:spPr>
        <p:txBody>
          <a:bodyPr vert="horz"/>
          <a:lstStyle>
            <a:lvl1pPr marL="171450" indent="-171450">
              <a:buClr>
                <a:srgbClr val="CAA107"/>
              </a:buClr>
              <a:buFont typeface="Arial"/>
              <a:buChar char="•"/>
              <a:defRPr sz="2800"/>
            </a:lvl1pPr>
            <a:lvl2pPr marL="800100" indent="-342900">
              <a:buClr>
                <a:schemeClr val="accent6"/>
              </a:buClr>
              <a:buFont typeface="Arial"/>
              <a:buChar char="•"/>
              <a:defRPr sz="2400"/>
            </a:lvl2pPr>
            <a:lvl3pPr>
              <a:buClr>
                <a:schemeClr val="accent4"/>
              </a:buClr>
              <a:buFont typeface="Arial"/>
              <a:buChar char="•"/>
              <a:defRPr sz="2000"/>
            </a:lvl3pPr>
          </a:lstStyle>
          <a:p>
            <a:pPr lvl="0"/>
            <a:r>
              <a:rPr lang="en-US" dirty="0" smtClean="0"/>
              <a:t>Write here.</a:t>
            </a:r>
          </a:p>
          <a:p>
            <a:pPr lvl="1"/>
            <a:r>
              <a:rPr lang="en-US" dirty="0" smtClean="0"/>
              <a:t>Write here.</a:t>
            </a:r>
          </a:p>
          <a:p>
            <a:pPr lvl="2"/>
            <a:r>
              <a:rPr lang="en-US" dirty="0" smtClean="0"/>
              <a:t>Write here.</a:t>
            </a:r>
          </a:p>
          <a:p>
            <a:pPr lvl="0"/>
            <a:r>
              <a:rPr lang="en-US" dirty="0" smtClean="0"/>
              <a:t>Write here.</a:t>
            </a:r>
          </a:p>
          <a:p>
            <a:pPr lvl="1"/>
            <a:r>
              <a:rPr lang="en-US" dirty="0" smtClean="0"/>
              <a:t>Write here.</a:t>
            </a:r>
          </a:p>
          <a:p>
            <a:pPr lvl="2"/>
            <a:r>
              <a:rPr lang="en-US" dirty="0" smtClean="0"/>
              <a:t>Write here.</a:t>
            </a:r>
          </a:p>
          <a:p>
            <a:pPr lvl="0"/>
            <a:r>
              <a:rPr lang="en-US" dirty="0" smtClean="0"/>
              <a:t>Write here.</a:t>
            </a:r>
          </a:p>
          <a:p>
            <a:pPr lvl="1"/>
            <a:r>
              <a:rPr lang="en-US" dirty="0" smtClean="0"/>
              <a:t>Write here.</a:t>
            </a:r>
          </a:p>
          <a:p>
            <a:pPr lvl="2"/>
            <a:r>
              <a:rPr lang="en-US" dirty="0" smtClean="0"/>
              <a:t>Write here.</a:t>
            </a:r>
          </a:p>
          <a:p>
            <a:pPr lvl="0"/>
            <a:endParaRPr lang="en-US" dirty="0" smtClean="0"/>
          </a:p>
        </p:txBody>
      </p:sp>
      <p:sp>
        <p:nvSpPr>
          <p:cNvPr id="6" name="TextBox 5"/>
          <p:cNvSpPr txBox="1"/>
          <p:nvPr userDrawn="1"/>
        </p:nvSpPr>
        <p:spPr>
          <a:xfrm>
            <a:off x="8338454" y="0"/>
            <a:ext cx="805546" cy="7017307"/>
          </a:xfrm>
          <a:prstGeom prst="rect">
            <a:avLst/>
          </a:prstGeom>
          <a:solidFill>
            <a:srgbClr val="9C1F39"/>
          </a:solidFill>
        </p:spPr>
        <p:txBody>
          <a:bodyPr wrap="square" rtlCol="0">
            <a:spAutoFit/>
          </a:bodyPr>
          <a:lstStyle/>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p:txBody>
      </p:sp>
      <p:sp>
        <p:nvSpPr>
          <p:cNvPr id="7" name="TextBox 6"/>
          <p:cNvSpPr txBox="1"/>
          <p:nvPr userDrawn="1"/>
        </p:nvSpPr>
        <p:spPr>
          <a:xfrm>
            <a:off x="-102934" y="0"/>
            <a:ext cx="324868" cy="7017307"/>
          </a:xfrm>
          <a:prstGeom prst="rect">
            <a:avLst/>
          </a:prstGeom>
          <a:solidFill>
            <a:srgbClr val="9C1F39"/>
          </a:solidFill>
        </p:spPr>
        <p:txBody>
          <a:bodyPr wrap="square" rtlCol="0">
            <a:spAutoFit/>
          </a:bodyPr>
          <a:lstStyle/>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p:txBody>
      </p:sp>
      <p:pic>
        <p:nvPicPr>
          <p:cNvPr id="9" name="Picture 8" descr="MsFW_Logo_FullColor_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67400" y="5638800"/>
            <a:ext cx="1143000" cy="1143000"/>
          </a:xfrm>
          <a:prstGeom prst="rect">
            <a:avLst/>
          </a:prstGeom>
        </p:spPr>
      </p:pic>
      <p:pic>
        <p:nvPicPr>
          <p:cNvPr id="10" name="Picture 9" descr="CSA Web conference Series_7_3_13.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7200" y="6019800"/>
            <a:ext cx="3505200" cy="1400867"/>
          </a:xfrm>
          <a:prstGeom prst="rect">
            <a:avLst/>
          </a:prstGeom>
        </p:spPr>
      </p:pic>
    </p:spTree>
    <p:extLst>
      <p:ext uri="{BB962C8B-B14F-4D97-AF65-F5344CB8AC3E}">
        <p14:creationId xmlns:p14="http://schemas.microsoft.com/office/powerpoint/2010/main" val="242603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1" name="Picture 10" descr="PC-logo-final-pri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3154" y="5791200"/>
            <a:ext cx="990600" cy="961465"/>
          </a:xfrm>
          <a:prstGeom prst="rect">
            <a:avLst/>
          </a:prstGeom>
        </p:spPr>
      </p:pic>
      <p:sp>
        <p:nvSpPr>
          <p:cNvPr id="8" name="Content Placeholder 4"/>
          <p:cNvSpPr>
            <a:spLocks noGrp="1"/>
          </p:cNvSpPr>
          <p:nvPr>
            <p:ph sz="quarter" idx="18" hasCustomPrompt="1"/>
          </p:nvPr>
        </p:nvSpPr>
        <p:spPr>
          <a:xfrm>
            <a:off x="457200" y="209593"/>
            <a:ext cx="8229600" cy="5353007"/>
          </a:xfrm>
          <a:prstGeom prst="rect">
            <a:avLst/>
          </a:prstGeom>
        </p:spPr>
        <p:txBody>
          <a:bodyPr vert="horz"/>
          <a:lstStyle>
            <a:lvl1pPr marL="171450" indent="-171450">
              <a:buClr>
                <a:srgbClr val="CAA107"/>
              </a:buClr>
              <a:buFont typeface="Arial"/>
              <a:buChar char="•"/>
              <a:defRPr sz="2800"/>
            </a:lvl1pPr>
            <a:lvl2pPr marL="800100" indent="-342900">
              <a:buClr>
                <a:schemeClr val="accent6"/>
              </a:buClr>
              <a:buFont typeface="Arial"/>
              <a:buChar char="•"/>
              <a:defRPr sz="2400"/>
            </a:lvl2pPr>
            <a:lvl3pPr>
              <a:buClr>
                <a:schemeClr val="accent4"/>
              </a:buClr>
              <a:buFont typeface="Arial"/>
              <a:buChar char="•"/>
              <a:defRPr sz="2000"/>
            </a:lvl3pPr>
          </a:lstStyle>
          <a:p>
            <a:pPr lvl="0"/>
            <a:r>
              <a:rPr lang="en-US" dirty="0" smtClean="0"/>
              <a:t>Write here.</a:t>
            </a:r>
          </a:p>
          <a:p>
            <a:pPr lvl="1"/>
            <a:r>
              <a:rPr lang="en-US" dirty="0" smtClean="0"/>
              <a:t>Write here.</a:t>
            </a:r>
          </a:p>
          <a:p>
            <a:pPr lvl="2"/>
            <a:r>
              <a:rPr lang="en-US" dirty="0" smtClean="0"/>
              <a:t>Write here.</a:t>
            </a:r>
          </a:p>
          <a:p>
            <a:pPr lvl="0"/>
            <a:r>
              <a:rPr lang="en-US" dirty="0" smtClean="0"/>
              <a:t>Write here.</a:t>
            </a:r>
          </a:p>
          <a:p>
            <a:pPr lvl="1"/>
            <a:r>
              <a:rPr lang="en-US" dirty="0" smtClean="0"/>
              <a:t>Write here.</a:t>
            </a:r>
          </a:p>
          <a:p>
            <a:pPr lvl="2"/>
            <a:r>
              <a:rPr lang="en-US" dirty="0" smtClean="0"/>
              <a:t>Write here.</a:t>
            </a:r>
          </a:p>
          <a:p>
            <a:pPr lvl="0"/>
            <a:r>
              <a:rPr lang="en-US" dirty="0" smtClean="0"/>
              <a:t>Write here.</a:t>
            </a:r>
          </a:p>
          <a:p>
            <a:pPr lvl="1"/>
            <a:r>
              <a:rPr lang="en-US" dirty="0" smtClean="0"/>
              <a:t>Write here.</a:t>
            </a:r>
          </a:p>
          <a:p>
            <a:pPr lvl="2"/>
            <a:r>
              <a:rPr lang="en-US" dirty="0" smtClean="0"/>
              <a:t>Write here.</a:t>
            </a:r>
          </a:p>
          <a:p>
            <a:pPr lvl="0"/>
            <a:endParaRPr lang="en-US" dirty="0" smtClean="0"/>
          </a:p>
        </p:txBody>
      </p:sp>
      <p:pic>
        <p:nvPicPr>
          <p:cNvPr id="5" name="Picture 4" descr="MsFW_Logo_FullColor_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8345" y="5562600"/>
            <a:ext cx="1371600" cy="1371600"/>
          </a:xfrm>
          <a:prstGeom prst="rect">
            <a:avLst/>
          </a:prstGeom>
        </p:spPr>
      </p:pic>
    </p:spTree>
    <p:extLst>
      <p:ext uri="{BB962C8B-B14F-4D97-AF65-F5344CB8AC3E}">
        <p14:creationId xmlns:p14="http://schemas.microsoft.com/office/powerpoint/2010/main" val="196188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descr="PC-logo-final-prin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47854" y="5791200"/>
            <a:ext cx="990600" cy="961465"/>
          </a:xfrm>
          <a:prstGeom prst="rect">
            <a:avLst/>
          </a:prstGeom>
        </p:spPr>
      </p:pic>
      <p:sp>
        <p:nvSpPr>
          <p:cNvPr id="8" name="Content Placeholder 4"/>
          <p:cNvSpPr>
            <a:spLocks noGrp="1"/>
          </p:cNvSpPr>
          <p:nvPr>
            <p:ph sz="quarter" idx="18" hasCustomPrompt="1"/>
          </p:nvPr>
        </p:nvSpPr>
        <p:spPr>
          <a:xfrm>
            <a:off x="457200" y="209593"/>
            <a:ext cx="8229600" cy="5353007"/>
          </a:xfrm>
          <a:prstGeom prst="rect">
            <a:avLst/>
          </a:prstGeom>
        </p:spPr>
        <p:txBody>
          <a:bodyPr vert="horz"/>
          <a:lstStyle>
            <a:lvl1pPr marL="171450" indent="-171450">
              <a:buClr>
                <a:srgbClr val="CAA107"/>
              </a:buClr>
              <a:buFont typeface="Arial"/>
              <a:buChar char="•"/>
              <a:defRPr sz="2800"/>
            </a:lvl1pPr>
            <a:lvl2pPr marL="800100" indent="-342900">
              <a:buClr>
                <a:schemeClr val="accent6"/>
              </a:buClr>
              <a:buFont typeface="Arial"/>
              <a:buChar char="•"/>
              <a:defRPr sz="2400"/>
            </a:lvl2pPr>
            <a:lvl3pPr>
              <a:buClr>
                <a:schemeClr val="accent4"/>
              </a:buClr>
              <a:buFont typeface="Arial"/>
              <a:buChar char="•"/>
              <a:defRPr sz="2000"/>
            </a:lvl3pPr>
          </a:lstStyle>
          <a:p>
            <a:pPr lvl="0"/>
            <a:r>
              <a:rPr lang="en-US" dirty="0" smtClean="0"/>
              <a:t>Write here.</a:t>
            </a:r>
          </a:p>
          <a:p>
            <a:pPr lvl="1"/>
            <a:r>
              <a:rPr lang="en-US" dirty="0" smtClean="0"/>
              <a:t>Write here.</a:t>
            </a:r>
          </a:p>
          <a:p>
            <a:pPr lvl="2"/>
            <a:r>
              <a:rPr lang="en-US" dirty="0" smtClean="0"/>
              <a:t>Write here.</a:t>
            </a:r>
          </a:p>
          <a:p>
            <a:pPr lvl="0"/>
            <a:r>
              <a:rPr lang="en-US" dirty="0" smtClean="0"/>
              <a:t>Write here.</a:t>
            </a:r>
          </a:p>
          <a:p>
            <a:pPr lvl="1"/>
            <a:r>
              <a:rPr lang="en-US" dirty="0" smtClean="0"/>
              <a:t>Write here.</a:t>
            </a:r>
          </a:p>
          <a:p>
            <a:pPr lvl="2"/>
            <a:r>
              <a:rPr lang="en-US" dirty="0" smtClean="0"/>
              <a:t>Write here.</a:t>
            </a:r>
          </a:p>
          <a:p>
            <a:pPr lvl="0"/>
            <a:r>
              <a:rPr lang="en-US" dirty="0" smtClean="0"/>
              <a:t>Write here.</a:t>
            </a:r>
          </a:p>
          <a:p>
            <a:pPr lvl="1"/>
            <a:r>
              <a:rPr lang="en-US" dirty="0" smtClean="0"/>
              <a:t>Write here.</a:t>
            </a:r>
          </a:p>
          <a:p>
            <a:pPr lvl="2"/>
            <a:r>
              <a:rPr lang="en-US" dirty="0" smtClean="0"/>
              <a:t>Write here.</a:t>
            </a:r>
          </a:p>
          <a:p>
            <a:pPr lvl="0"/>
            <a:endParaRPr lang="en-US" dirty="0" smtClean="0"/>
          </a:p>
        </p:txBody>
      </p:sp>
      <p:sp>
        <p:nvSpPr>
          <p:cNvPr id="4" name="TextBox 3"/>
          <p:cNvSpPr txBox="1"/>
          <p:nvPr userDrawn="1"/>
        </p:nvSpPr>
        <p:spPr>
          <a:xfrm>
            <a:off x="-102934" y="0"/>
            <a:ext cx="324868" cy="7017307"/>
          </a:xfrm>
          <a:prstGeom prst="rect">
            <a:avLst/>
          </a:prstGeom>
          <a:solidFill>
            <a:srgbClr val="9C1F39"/>
          </a:solidFill>
        </p:spPr>
        <p:txBody>
          <a:bodyPr wrap="square" rtlCol="0">
            <a:spAutoFit/>
          </a:bodyPr>
          <a:lstStyle/>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p:txBody>
      </p:sp>
      <p:sp>
        <p:nvSpPr>
          <p:cNvPr id="5" name="TextBox 4"/>
          <p:cNvSpPr txBox="1"/>
          <p:nvPr userDrawn="1"/>
        </p:nvSpPr>
        <p:spPr>
          <a:xfrm>
            <a:off x="8338454" y="0"/>
            <a:ext cx="805546" cy="7017307"/>
          </a:xfrm>
          <a:prstGeom prst="rect">
            <a:avLst/>
          </a:prstGeom>
          <a:solidFill>
            <a:srgbClr val="9C1F39"/>
          </a:solidFill>
        </p:spPr>
        <p:txBody>
          <a:bodyPr wrap="square" rtlCol="0">
            <a:spAutoFit/>
          </a:bodyPr>
          <a:lstStyle/>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a:p>
            <a:pPr defTabSz="457200"/>
            <a:endParaRPr lang="en-US" dirty="0" smtClean="0">
              <a:solidFill>
                <a:prstClr val="black"/>
              </a:solidFill>
            </a:endParaRPr>
          </a:p>
        </p:txBody>
      </p:sp>
      <p:pic>
        <p:nvPicPr>
          <p:cNvPr id="6" name="Picture 5" descr="MsFW_Logo_FullColor_CMYK.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5645707"/>
            <a:ext cx="1371600" cy="1371600"/>
          </a:xfrm>
          <a:prstGeom prst="rect">
            <a:avLst/>
          </a:prstGeom>
        </p:spPr>
      </p:pic>
    </p:spTree>
    <p:extLst>
      <p:ext uri="{BB962C8B-B14F-4D97-AF65-F5344CB8AC3E}">
        <p14:creationId xmlns:p14="http://schemas.microsoft.com/office/powerpoint/2010/main" val="18812317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56055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6" r:id="rId3"/>
    <p:sldLayoutId id="2147483777" r:id="rId4"/>
    <p:sldLayoutId id="2147483778" r:id="rId5"/>
    <p:sldLayoutId id="2147483779" r:id="rId6"/>
    <p:sldLayoutId id="2147483780" r:id="rId7"/>
    <p:sldLayoutId id="2147483781" r:id="rId8"/>
    <p:sldLayoutId id="2147483782" r:id="rId9"/>
    <p:sldLayoutId id="2147484022" r:id="rId10"/>
    <p:sldLayoutId id="2147484023" r:id="rId11"/>
    <p:sldLayoutId id="2147484024" r:id="rId12"/>
    <p:sldLayoutId id="2147484025" r:id="rId13"/>
    <p:sldLayoutId id="2147484027" r:id="rId14"/>
    <p:sldLayoutId id="2147484028" r:id="rId15"/>
    <p:sldLayoutId id="2147484029" r:id="rId16"/>
    <p:sldLayoutId id="2147484026"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30.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jpeg"/><Relationship Id="rId3"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png"/><Relationship Id="rId3"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5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eg"/><Relationship Id="rId5" Type="http://schemas.openxmlformats.org/officeDocument/2006/relationships/image" Target="../media/image33.jp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06" y="4038600"/>
            <a:ext cx="8229600" cy="1262669"/>
          </a:xfrm>
          <a:prstGeom prst="rect">
            <a:avLst/>
          </a:prstGeom>
        </p:spPr>
        <p:txBody>
          <a:bodyPr>
            <a:noAutofit/>
          </a:bodyPr>
          <a:lstStyle/>
          <a:p>
            <a:r>
              <a:rPr lang="en-US" sz="3600" i="1" dirty="0"/>
              <a:t>Restorative Justice: A Promising Approach to Ending Child Sexual Abuse</a:t>
            </a:r>
            <a:endParaRPr lang="en-US" sz="3600" dirty="0"/>
          </a:p>
        </p:txBody>
      </p:sp>
      <p:pic>
        <p:nvPicPr>
          <p:cNvPr id="3" name="Picture 2" descr="CSA Web conference Series_7_3_1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5400" y="5243958"/>
            <a:ext cx="4038600" cy="1614042"/>
          </a:xfrm>
          <a:prstGeom prst="rect">
            <a:avLst/>
          </a:prstGeom>
        </p:spPr>
      </p:pic>
    </p:spTree>
    <p:extLst>
      <p:ext uri="{BB962C8B-B14F-4D97-AF65-F5344CB8AC3E}">
        <p14:creationId xmlns:p14="http://schemas.microsoft.com/office/powerpoint/2010/main" val="9044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Us are Affected </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926" r="-7926"/>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92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Pendulum is Swinging…</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2903632" cy="282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29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 Voices</a:t>
            </a:r>
            <a:endParaRPr lang="en-US" dirty="0"/>
          </a:p>
        </p:txBody>
      </p:sp>
      <p:sp>
        <p:nvSpPr>
          <p:cNvPr id="3" name="Content Placeholder 2"/>
          <p:cNvSpPr>
            <a:spLocks noGrp="1"/>
          </p:cNvSpPr>
          <p:nvPr>
            <p:ph idx="1"/>
          </p:nvPr>
        </p:nvSpPr>
        <p:spPr/>
        <p:txBody>
          <a:bodyPr>
            <a:normAutofit/>
          </a:bodyPr>
          <a:lstStyle/>
          <a:p>
            <a:r>
              <a:rPr lang="en-US" sz="3600" dirty="0" smtClean="0"/>
              <a:t>“</a:t>
            </a:r>
            <a:r>
              <a:rPr lang="en-US" sz="3600" i="1" dirty="0" smtClean="0"/>
              <a:t>Victims frequently want longer time for offenders because we haven’t given the anything else.  Or because we don’t ask, we don’t know what they want.  So [the system] gives them door Number One or Two, when what they really want is behind Door Number Three or Four</a:t>
            </a:r>
            <a:r>
              <a:rPr lang="en-US" sz="3600" dirty="0" smtClean="0"/>
              <a:t>.”</a:t>
            </a:r>
          </a:p>
          <a:p>
            <a:pPr marL="0" indent="0" algn="r">
              <a:buNone/>
            </a:pPr>
            <a:r>
              <a:rPr lang="en-US" sz="2800" dirty="0" smtClean="0"/>
              <a:t>-- Mary Achilles</a:t>
            </a:r>
            <a:endParaRPr lang="en-US" sz="2800" dirty="0"/>
          </a:p>
        </p:txBody>
      </p:sp>
    </p:spTree>
    <p:extLst>
      <p:ext uri="{BB962C8B-B14F-4D97-AF65-F5344CB8AC3E}">
        <p14:creationId xmlns:p14="http://schemas.microsoft.com/office/powerpoint/2010/main" val="2795855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Comparison of Each Model</a:t>
            </a:r>
            <a:endParaRPr lang="en-US" dirty="0"/>
          </a:p>
        </p:txBody>
      </p:sp>
      <p:sp>
        <p:nvSpPr>
          <p:cNvPr id="5" name="Content Placeholder 4"/>
          <p:cNvSpPr>
            <a:spLocks noGrp="1"/>
          </p:cNvSpPr>
          <p:nvPr>
            <p:ph idx="1"/>
          </p:nvPr>
        </p:nvSpPr>
        <p:spPr>
          <a:xfrm>
            <a:off x="457200" y="1257300"/>
            <a:ext cx="4191000" cy="4868863"/>
          </a:xfrm>
        </p:spPr>
        <p:txBody>
          <a:bodyPr/>
          <a:lstStyle/>
          <a:p>
            <a:pPr marL="0" indent="0">
              <a:buNone/>
            </a:pPr>
            <a:r>
              <a:rPr lang="en-US" sz="3200" b="1" dirty="0" smtClean="0"/>
              <a:t>Retributive Justice	</a:t>
            </a:r>
          </a:p>
          <a:p>
            <a:r>
              <a:rPr lang="en-US" dirty="0" smtClean="0"/>
              <a:t>What laws have been broken?</a:t>
            </a:r>
          </a:p>
          <a:p>
            <a:r>
              <a:rPr lang="en-US" dirty="0" smtClean="0"/>
              <a:t>Who broke the law and committed the crime? </a:t>
            </a:r>
          </a:p>
          <a:p>
            <a:r>
              <a:rPr lang="en-US" dirty="0" smtClean="0"/>
              <a:t>What punishment do they deserve?  </a:t>
            </a:r>
            <a:endParaRPr lang="en-US" dirty="0"/>
          </a:p>
        </p:txBody>
      </p:sp>
      <p:sp>
        <p:nvSpPr>
          <p:cNvPr id="6" name="Content Placeholder 5"/>
          <p:cNvSpPr>
            <a:spLocks noGrp="1"/>
          </p:cNvSpPr>
          <p:nvPr>
            <p:ph sz="half" idx="4294967295"/>
          </p:nvPr>
        </p:nvSpPr>
        <p:spPr>
          <a:xfrm>
            <a:off x="4648200" y="1295400"/>
            <a:ext cx="4038600" cy="4868863"/>
          </a:xfrm>
          <a:prstGeom prst="rect">
            <a:avLst/>
          </a:prstGeom>
        </p:spPr>
        <p:txBody>
          <a:bodyPr>
            <a:normAutofit fontScale="92500"/>
          </a:bodyPr>
          <a:lstStyle/>
          <a:p>
            <a:pPr marL="0" indent="0">
              <a:buNone/>
            </a:pPr>
            <a:r>
              <a:rPr lang="en-US" sz="3200" b="1" dirty="0" smtClean="0"/>
              <a:t>Restorative Justice</a:t>
            </a:r>
          </a:p>
          <a:p>
            <a:pPr>
              <a:buClr>
                <a:srgbClr val="800000"/>
              </a:buClr>
            </a:pPr>
            <a:r>
              <a:rPr lang="en-US" dirty="0" smtClean="0"/>
              <a:t>Who has been hurt?</a:t>
            </a:r>
          </a:p>
          <a:p>
            <a:endParaRPr lang="en-US" dirty="0" smtClean="0"/>
          </a:p>
          <a:p>
            <a:pPr>
              <a:buClr>
                <a:srgbClr val="800000"/>
              </a:buClr>
            </a:pPr>
            <a:r>
              <a:rPr lang="en-US" dirty="0" smtClean="0"/>
              <a:t>What are their needs? </a:t>
            </a:r>
          </a:p>
          <a:p>
            <a:endParaRPr lang="en-US" dirty="0" smtClean="0"/>
          </a:p>
          <a:p>
            <a:pPr>
              <a:buClr>
                <a:srgbClr val="800000"/>
              </a:buClr>
            </a:pPr>
            <a:r>
              <a:rPr lang="en-US" dirty="0" smtClean="0"/>
              <a:t>Who is obligated and responsible for meeting those needs? </a:t>
            </a:r>
            <a:endParaRPr lang="en-US" dirty="0"/>
          </a:p>
        </p:txBody>
      </p:sp>
    </p:spTree>
    <p:extLst>
      <p:ext uri="{BB962C8B-B14F-4D97-AF65-F5344CB8AC3E}">
        <p14:creationId xmlns:p14="http://schemas.microsoft.com/office/powerpoint/2010/main" val="126886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 a One Size </a:t>
            </a:r>
            <a:r>
              <a:rPr lang="en-US" dirty="0"/>
              <a:t>F</a:t>
            </a:r>
            <a:r>
              <a:rPr lang="en-US" dirty="0" smtClean="0"/>
              <a:t>its All Approach</a:t>
            </a:r>
            <a:endParaRPr lang="en-US" dirty="0"/>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4513" r="-3451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08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Hollow Water First Nation</a:t>
            </a:r>
            <a:endParaRPr lang="en-US" dirty="0"/>
          </a:p>
        </p:txBody>
      </p:sp>
      <p:sp>
        <p:nvSpPr>
          <p:cNvPr id="3" name="Content Placeholder 2"/>
          <p:cNvSpPr>
            <a:spLocks noGrp="1"/>
          </p:cNvSpPr>
          <p:nvPr>
            <p:ph idx="1"/>
          </p:nvPr>
        </p:nvSpPr>
        <p:spPr/>
        <p:txBody>
          <a:bodyPr>
            <a:normAutofit/>
          </a:bodyPr>
          <a:lstStyle/>
          <a:p>
            <a:pPr marL="57150" indent="0">
              <a:lnSpc>
                <a:spcPct val="80000"/>
              </a:lnSpc>
              <a:buNone/>
            </a:pPr>
            <a:r>
              <a:rPr lang="en-US" altLang="en-US" dirty="0"/>
              <a:t>E</a:t>
            </a:r>
            <a:r>
              <a:rPr lang="en-US" altLang="en-US" dirty="0" smtClean="0"/>
              <a:t>ndemic </a:t>
            </a:r>
            <a:r>
              <a:rPr lang="en-US" altLang="en-US" dirty="0"/>
              <a:t>S</a:t>
            </a:r>
            <a:r>
              <a:rPr lang="en-US" altLang="en-US" dirty="0" smtClean="0"/>
              <a:t>exual </a:t>
            </a:r>
            <a:r>
              <a:rPr lang="en-US" altLang="en-US" dirty="0"/>
              <a:t>V</a:t>
            </a:r>
            <a:r>
              <a:rPr lang="en-US" altLang="en-US" dirty="0" smtClean="0"/>
              <a:t>iolence</a:t>
            </a:r>
          </a:p>
          <a:p>
            <a:pPr lvl="1">
              <a:lnSpc>
                <a:spcPct val="80000"/>
              </a:lnSpc>
              <a:buFont typeface="Arial" panose="020B0604020202020204" pitchFamily="34" charset="0"/>
              <a:buChar char="•"/>
            </a:pPr>
            <a:r>
              <a:rPr lang="en-US" altLang="en-US" dirty="0" smtClean="0"/>
              <a:t>Estimates </a:t>
            </a:r>
            <a:r>
              <a:rPr lang="en-US" altLang="en-US" dirty="0"/>
              <a:t>of victims of CSA: three in four individuals.</a:t>
            </a:r>
          </a:p>
          <a:p>
            <a:pPr lvl="1">
              <a:lnSpc>
                <a:spcPct val="80000"/>
              </a:lnSpc>
              <a:buFont typeface="Arial" panose="020B0604020202020204" pitchFamily="34" charset="0"/>
              <a:buChar char="•"/>
            </a:pPr>
            <a:r>
              <a:rPr lang="en-US" altLang="en-US" dirty="0"/>
              <a:t>Estimates of abusers: one in three individuals.</a:t>
            </a:r>
          </a:p>
          <a:p>
            <a:pPr lvl="1">
              <a:lnSpc>
                <a:spcPct val="80000"/>
              </a:lnSpc>
              <a:buFont typeface="Arial" panose="020B0604020202020204" pitchFamily="34" charset="0"/>
              <a:buChar char="•"/>
            </a:pPr>
            <a:r>
              <a:rPr lang="en-US" altLang="en-US" dirty="0"/>
              <a:t>Virtually no community member untouched by victimization.</a:t>
            </a:r>
          </a:p>
          <a:p>
            <a:pPr lvl="1">
              <a:lnSpc>
                <a:spcPct val="80000"/>
              </a:lnSpc>
              <a:buFont typeface="Arial" panose="020B0604020202020204" pitchFamily="34" charset="0"/>
              <a:buChar char="•"/>
            </a:pPr>
            <a:r>
              <a:rPr lang="en-US" altLang="en-US" dirty="0"/>
              <a:t>Many offenders had been victims.</a:t>
            </a:r>
          </a:p>
          <a:p>
            <a:pPr lvl="1">
              <a:lnSpc>
                <a:spcPct val="80000"/>
              </a:lnSpc>
              <a:buFont typeface="Arial" panose="020B0604020202020204" pitchFamily="34" charset="0"/>
              <a:buChar char="•"/>
            </a:pPr>
            <a:r>
              <a:rPr lang="en-US" altLang="en-US" dirty="0"/>
              <a:t>All victims were acquainted with or related to their abusers</a:t>
            </a:r>
            <a:r>
              <a:rPr lang="en-US" altLang="en-US" dirty="0" smtClean="0"/>
              <a:t>.</a:t>
            </a:r>
            <a:endParaRPr lang="en-US" altLang="en-US" dirty="0"/>
          </a:p>
        </p:txBody>
      </p:sp>
    </p:spTree>
    <p:extLst>
      <p:ext uri="{BB962C8B-B14F-4D97-AF65-F5344CB8AC3E}">
        <p14:creationId xmlns:p14="http://schemas.microsoft.com/office/powerpoint/2010/main" val="355779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Hollow Water First Nation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Community Holistic Circle Healing (CHCH),</a:t>
            </a:r>
          </a:p>
          <a:p>
            <a:pPr lvl="1">
              <a:buFont typeface="Arial" panose="020B0604020202020204" pitchFamily="34" charset="0"/>
              <a:buChar char="•"/>
            </a:pPr>
            <a:r>
              <a:rPr lang="en-US" dirty="0" smtClean="0"/>
              <a:t>Ojibwa tradition for becoming more whole and fully integrated.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07" y="3048000"/>
            <a:ext cx="55245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50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Hollow Water First Nation</a:t>
            </a:r>
            <a:endParaRPr lang="en-US" dirty="0"/>
          </a:p>
        </p:txBody>
      </p:sp>
      <p:sp>
        <p:nvSpPr>
          <p:cNvPr id="3" name="Content Placeholder 2"/>
          <p:cNvSpPr>
            <a:spLocks noGrp="1"/>
          </p:cNvSpPr>
          <p:nvPr>
            <p:ph idx="1"/>
          </p:nvPr>
        </p:nvSpPr>
        <p:spPr/>
        <p:txBody>
          <a:bodyPr/>
          <a:lstStyle/>
          <a:p>
            <a:pPr marL="0" indent="0">
              <a:buNone/>
            </a:pPr>
            <a:r>
              <a:rPr lang="en-US" dirty="0" smtClean="0"/>
              <a:t>10 Year Evaluation</a:t>
            </a:r>
          </a:p>
          <a:p>
            <a:r>
              <a:rPr lang="en-US" sz="2800" dirty="0" smtClean="0"/>
              <a:t>Only 2 clients (2%) reoffended over 10 years</a:t>
            </a:r>
          </a:p>
          <a:p>
            <a:r>
              <a:rPr lang="en-US" sz="2800" dirty="0" smtClean="0"/>
              <a:t>“An impressively low recidivism rate that remains unmatched in the justice system.”  Solicitor General </a:t>
            </a:r>
            <a:endParaRPr lang="en-US"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3800"/>
            <a:ext cx="2778911" cy="199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4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Aboriginal Justice</a:t>
            </a:r>
            <a:endParaRPr lang="en-US" dirty="0"/>
          </a:p>
        </p:txBody>
      </p:sp>
      <p:sp>
        <p:nvSpPr>
          <p:cNvPr id="3" name="Content Placeholder 2"/>
          <p:cNvSpPr>
            <a:spLocks noGrp="1"/>
          </p:cNvSpPr>
          <p:nvPr>
            <p:ph idx="1"/>
          </p:nvPr>
        </p:nvSpPr>
        <p:spPr/>
        <p:txBody>
          <a:bodyPr/>
          <a:lstStyle/>
          <a:p>
            <a:r>
              <a:rPr lang="en-US" sz="4000" i="1" dirty="0" smtClean="0"/>
              <a:t>“There is no such thing as a dispensable person anywhere in this country.  We must quit treating them as such.”  </a:t>
            </a:r>
          </a:p>
          <a:p>
            <a:pPr marL="0" indent="0" algn="r">
              <a:buNone/>
            </a:pPr>
            <a:r>
              <a:rPr lang="en-US" sz="2400" dirty="0" smtClean="0"/>
              <a:t>-- Chief David Keenan, Teslin Tlingit people</a:t>
            </a:r>
            <a:endParaRPr lang="en-US" sz="2400" dirty="0"/>
          </a:p>
        </p:txBody>
      </p:sp>
    </p:spTree>
    <p:extLst>
      <p:ext uri="{BB962C8B-B14F-4D97-AF65-F5344CB8AC3E}">
        <p14:creationId xmlns:p14="http://schemas.microsoft.com/office/powerpoint/2010/main" val="244534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1410"/>
            <a:ext cx="9144000" cy="1317790"/>
          </a:xfrm>
        </p:spPr>
        <p:txBody>
          <a:bodyPr>
            <a:normAutofit/>
          </a:bodyPr>
          <a:lstStyle/>
          <a:p>
            <a:r>
              <a:rPr lang="en-US" sz="2400" dirty="0" smtClean="0">
                <a:solidFill>
                  <a:schemeClr val="bg1"/>
                </a:solidFill>
              </a:rPr>
              <a:t>									</a:t>
            </a:r>
            <a:endParaRPr lang="en-US" sz="2400" dirty="0">
              <a:solidFill>
                <a:schemeClr val="bg1"/>
              </a:solidFill>
            </a:endParaRPr>
          </a:p>
        </p:txBody>
      </p:sp>
      <p:pic>
        <p:nvPicPr>
          <p:cNvPr id="7170" name="Picture 2" descr="C:\Users\Joan Tabachnick\Downloads\Nusr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81000"/>
            <a:ext cx="2291334" cy="285191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oan Tabachnick\Downloads\Baliga_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9" y="380999"/>
            <a:ext cx="1889395" cy="28519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0" y="3581400"/>
            <a:ext cx="2743200" cy="1754327"/>
          </a:xfrm>
          <a:prstGeom prst="rect">
            <a:avLst/>
          </a:prstGeom>
          <a:noFill/>
        </p:spPr>
        <p:txBody>
          <a:bodyPr wrap="square" rtlCol="0">
            <a:spAutoFit/>
          </a:bodyPr>
          <a:lstStyle/>
          <a:p>
            <a:r>
              <a:rPr lang="en-US" dirty="0" err="1">
                <a:solidFill>
                  <a:schemeClr val="bg1"/>
                </a:solidFill>
                <a:latin typeface="Myriad Pro"/>
                <a:cs typeface="Myriad Pro"/>
              </a:rPr>
              <a:t>sujatha</a:t>
            </a:r>
            <a:r>
              <a:rPr lang="en-US" dirty="0">
                <a:solidFill>
                  <a:schemeClr val="bg1"/>
                </a:solidFill>
                <a:latin typeface="Myriad Pro"/>
                <a:cs typeface="Myriad Pro"/>
              </a:rPr>
              <a:t> </a:t>
            </a:r>
            <a:r>
              <a:rPr lang="en-US" dirty="0" err="1">
                <a:solidFill>
                  <a:schemeClr val="bg1"/>
                </a:solidFill>
                <a:latin typeface="Myriad Pro"/>
                <a:cs typeface="Myriad Pro"/>
              </a:rPr>
              <a:t>baliga</a:t>
            </a:r>
            <a:r>
              <a:rPr lang="en-US" dirty="0">
                <a:solidFill>
                  <a:schemeClr val="bg1"/>
                </a:solidFill>
                <a:latin typeface="Myriad Pro"/>
                <a:cs typeface="Myriad Pro"/>
              </a:rPr>
              <a:t>, </a:t>
            </a:r>
            <a:endParaRPr lang="en-US" dirty="0" smtClean="0">
              <a:solidFill>
                <a:schemeClr val="bg1"/>
              </a:solidFill>
              <a:latin typeface="Myriad Pro"/>
              <a:cs typeface="Myriad Pro"/>
            </a:endParaRPr>
          </a:p>
          <a:p>
            <a:r>
              <a:rPr lang="en-US" dirty="0" smtClean="0">
                <a:solidFill>
                  <a:schemeClr val="bg1"/>
                </a:solidFill>
                <a:latin typeface="Myriad Pro"/>
                <a:cs typeface="Myriad Pro"/>
              </a:rPr>
              <a:t>Director</a:t>
            </a:r>
          </a:p>
          <a:p>
            <a:r>
              <a:rPr lang="en-US" dirty="0">
                <a:solidFill>
                  <a:srgbClr val="FFFFFF"/>
                </a:solidFill>
                <a:latin typeface="Myriad Pro"/>
                <a:cs typeface="Myriad Pro"/>
              </a:rPr>
              <a:t>NCCD Restorative Justice Project</a:t>
            </a:r>
          </a:p>
          <a:p>
            <a:endParaRPr lang="en-US" dirty="0">
              <a:solidFill>
                <a:schemeClr val="bg1"/>
              </a:solidFill>
              <a:latin typeface="Myriad Pro"/>
              <a:cs typeface="Myriad Pro"/>
            </a:endParaRPr>
          </a:p>
          <a:p>
            <a:endParaRPr lang="en-US" dirty="0"/>
          </a:p>
        </p:txBody>
      </p:sp>
      <p:sp>
        <p:nvSpPr>
          <p:cNvPr id="5" name="TextBox 4"/>
          <p:cNvSpPr txBox="1"/>
          <p:nvPr/>
        </p:nvSpPr>
        <p:spPr>
          <a:xfrm>
            <a:off x="1143000" y="3657600"/>
            <a:ext cx="2362200" cy="1723549"/>
          </a:xfrm>
          <a:prstGeom prst="rect">
            <a:avLst/>
          </a:prstGeom>
          <a:noFill/>
        </p:spPr>
        <p:txBody>
          <a:bodyPr wrap="square" rtlCol="0">
            <a:spAutoFit/>
          </a:bodyPr>
          <a:lstStyle/>
          <a:p>
            <a:r>
              <a:rPr lang="en-US" dirty="0" err="1">
                <a:solidFill>
                  <a:srgbClr val="FFFFFF"/>
                </a:solidFill>
                <a:latin typeface="Myriad Pro"/>
                <a:cs typeface="Myriad Pro"/>
              </a:rPr>
              <a:t>Nuri</a:t>
            </a:r>
            <a:r>
              <a:rPr lang="en-US" dirty="0">
                <a:solidFill>
                  <a:srgbClr val="FFFFFF"/>
                </a:solidFill>
                <a:latin typeface="Myriad Pro"/>
                <a:cs typeface="Myriad Pro"/>
              </a:rPr>
              <a:t> </a:t>
            </a:r>
            <a:r>
              <a:rPr lang="en-US" dirty="0" err="1">
                <a:solidFill>
                  <a:srgbClr val="FFFFFF"/>
                </a:solidFill>
                <a:latin typeface="Myriad Pro"/>
                <a:cs typeface="Myriad Pro"/>
              </a:rPr>
              <a:t>Nusrat</a:t>
            </a:r>
            <a:r>
              <a:rPr lang="en-US" dirty="0">
                <a:solidFill>
                  <a:srgbClr val="FFFFFF"/>
                </a:solidFill>
                <a:latin typeface="Myriad Pro"/>
                <a:cs typeface="Myriad Pro"/>
              </a:rPr>
              <a:t>, </a:t>
            </a:r>
            <a:endParaRPr lang="en-US" dirty="0" smtClean="0">
              <a:solidFill>
                <a:srgbClr val="FFFFFF"/>
              </a:solidFill>
              <a:latin typeface="Myriad Pro"/>
              <a:cs typeface="Myriad Pro"/>
            </a:endParaRPr>
          </a:p>
          <a:p>
            <a:r>
              <a:rPr lang="en-US" dirty="0" smtClean="0">
                <a:solidFill>
                  <a:srgbClr val="FFFFFF"/>
                </a:solidFill>
                <a:latin typeface="Myriad Pro"/>
                <a:cs typeface="Myriad Pro"/>
              </a:rPr>
              <a:t>Program </a:t>
            </a:r>
            <a:r>
              <a:rPr lang="en-US" dirty="0">
                <a:solidFill>
                  <a:srgbClr val="FFFFFF"/>
                </a:solidFill>
                <a:latin typeface="Myriad Pro"/>
                <a:cs typeface="Myriad Pro"/>
              </a:rPr>
              <a:t>Associate</a:t>
            </a:r>
            <a:br>
              <a:rPr lang="en-US" dirty="0">
                <a:solidFill>
                  <a:srgbClr val="FFFFFF"/>
                </a:solidFill>
                <a:latin typeface="Myriad Pro"/>
                <a:cs typeface="Myriad Pro"/>
              </a:rPr>
            </a:br>
            <a:r>
              <a:rPr lang="en-US" dirty="0">
                <a:solidFill>
                  <a:srgbClr val="FFFFFF"/>
                </a:solidFill>
                <a:latin typeface="Myriad Pro"/>
                <a:cs typeface="Myriad Pro"/>
              </a:rPr>
              <a:t>NCCD Restorative Justice Project</a:t>
            </a:r>
          </a:p>
          <a:p>
            <a:r>
              <a:rPr lang="en-US" sz="1400" dirty="0">
                <a:latin typeface="Myriad Pro"/>
                <a:cs typeface="Myriad Pro"/>
              </a:rPr>
              <a:t/>
            </a:r>
            <a:br>
              <a:rPr lang="en-US" sz="1400" dirty="0">
                <a:latin typeface="Myriad Pro"/>
                <a:cs typeface="Myriad Pro"/>
              </a:rPr>
            </a:br>
            <a:endParaRPr lang="en-US" dirty="0"/>
          </a:p>
        </p:txBody>
      </p:sp>
    </p:spTree>
    <p:extLst>
      <p:ext uri="{BB962C8B-B14F-4D97-AF65-F5344CB8AC3E}">
        <p14:creationId xmlns:p14="http://schemas.microsoft.com/office/powerpoint/2010/main" val="6057022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C-Gold-Box-CALCASA-Trans_34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5334000"/>
            <a:ext cx="3048000" cy="1161559"/>
          </a:xfrm>
          <a:prstGeom prst="rect">
            <a:avLst/>
          </a:prstGeom>
        </p:spPr>
      </p:pic>
      <p:pic>
        <p:nvPicPr>
          <p:cNvPr id="3" name="Picture 2" descr="CSA_Web_conference_Series_7_3_13.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0800" y="0"/>
            <a:ext cx="3991429" cy="838200"/>
          </a:xfrm>
          <a:prstGeom prst="rect">
            <a:avLst/>
          </a:prstGeom>
        </p:spPr>
      </p:pic>
    </p:spTree>
    <p:extLst>
      <p:ext uri="{BB962C8B-B14F-4D97-AF65-F5344CB8AC3E}">
        <p14:creationId xmlns:p14="http://schemas.microsoft.com/office/powerpoint/2010/main" val="105540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Paradigm Shift</a:t>
            </a:r>
            <a:endParaRPr lang="en-US" b="1" dirty="0"/>
          </a:p>
        </p:txBody>
      </p:sp>
      <p:pic>
        <p:nvPicPr>
          <p:cNvPr id="4" name="Content Placeholder 3" descr="einstein1.jpg"/>
          <p:cNvPicPr>
            <a:picLocks noGrp="1" noChangeAspect="1"/>
          </p:cNvPicPr>
          <p:nvPr>
            <p:ph idx="1"/>
          </p:nvPr>
        </p:nvPicPr>
        <p:blipFill>
          <a:blip r:embed="rId2">
            <a:extLst>
              <a:ext uri="{28A0092B-C50C-407E-A947-70E740481C1C}">
                <a14:useLocalDpi xmlns:a14="http://schemas.microsoft.com/office/drawing/2010/main" val="0"/>
              </a:ext>
            </a:extLst>
          </a:blip>
          <a:srcRect t="13099" b="13099"/>
          <a:stretch>
            <a:fillRect/>
          </a:stretch>
        </p:blipFill>
        <p:spPr>
          <a:xfrm>
            <a:off x="457200" y="1143000"/>
            <a:ext cx="8229600" cy="4983163"/>
          </a:xfrm>
        </p:spPr>
      </p:pic>
      <p:sp>
        <p:nvSpPr>
          <p:cNvPr id="5" name="TextBox 4"/>
          <p:cNvSpPr txBox="1"/>
          <p:nvPr/>
        </p:nvSpPr>
        <p:spPr>
          <a:xfrm>
            <a:off x="762000" y="5181600"/>
            <a:ext cx="7848600" cy="830997"/>
          </a:xfrm>
          <a:prstGeom prst="rect">
            <a:avLst/>
          </a:prstGeom>
          <a:noFill/>
        </p:spPr>
        <p:txBody>
          <a:bodyPr wrap="square" rtlCol="0">
            <a:spAutoFit/>
          </a:bodyPr>
          <a:lstStyle/>
          <a:p>
            <a:r>
              <a:rPr lang="en-US" sz="2400" dirty="0" smtClean="0">
                <a:solidFill>
                  <a:srgbClr val="FFFFFF"/>
                </a:solidFill>
              </a:rPr>
              <a:t>If we want to solve a problem, we can’t continue to think the same way we were thinking when we created it.</a:t>
            </a:r>
            <a:endParaRPr lang="en-US" sz="2400" dirty="0">
              <a:solidFill>
                <a:srgbClr val="FFFFFF"/>
              </a:solidFill>
            </a:endParaRPr>
          </a:p>
        </p:txBody>
      </p:sp>
    </p:spTree>
    <p:extLst>
      <p:ext uri="{BB962C8B-B14F-4D97-AF65-F5344CB8AC3E}">
        <p14:creationId xmlns:p14="http://schemas.microsoft.com/office/powerpoint/2010/main" val="42643805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592668"/>
            <a:ext cx="6573131" cy="1368776"/>
          </a:xfrm>
        </p:spPr>
        <p:txBody>
          <a:bodyPr/>
          <a:lstStyle/>
          <a:p>
            <a:r>
              <a:rPr lang="en-US" sz="2800" b="1" dirty="0" smtClean="0">
                <a:latin typeface="+mj-lt"/>
                <a:cs typeface="Myriad Pro"/>
              </a:rPr>
              <a:t>What Questions Do We Ask About Wrongdoing?</a:t>
            </a:r>
            <a:endParaRPr lang="en-US" sz="2800" b="1" dirty="0">
              <a:latin typeface="+mj-lt"/>
              <a:cs typeface="Myriad Pro"/>
            </a:endParaRPr>
          </a:p>
        </p:txBody>
      </p:sp>
      <p:sp>
        <p:nvSpPr>
          <p:cNvPr id="3" name="TextBox 2"/>
          <p:cNvSpPr txBox="1"/>
          <p:nvPr/>
        </p:nvSpPr>
        <p:spPr>
          <a:xfrm>
            <a:off x="722312" y="1749778"/>
            <a:ext cx="7194022" cy="2638778"/>
          </a:xfrm>
          <a:prstGeom prst="rect">
            <a:avLst/>
          </a:prstGeom>
        </p:spPr>
        <p:txBody>
          <a:bodyPr vert="horz" wrap="none" lIns="91440" tIns="45720" rIns="91440" bIns="45720" rtlCol="0" anchor="ctr">
            <a:normAutofit/>
          </a:bodyPr>
          <a:lstStyle/>
          <a:p>
            <a:pPr marL="571500" marR="0" indent="-571500" algn="l" defTabSz="457200" rtl="0" eaLnBrk="1" fontAlgn="auto" latinLnBrk="0" hangingPunct="1">
              <a:lnSpc>
                <a:spcPct val="100000"/>
              </a:lnSpc>
              <a:spcBef>
                <a:spcPct val="0"/>
              </a:spcBef>
              <a:spcAft>
                <a:spcPts val="0"/>
              </a:spcAft>
              <a:buClrTx/>
              <a:buSzTx/>
              <a:buFontTx/>
              <a:buChar char="•"/>
              <a:tabLst/>
            </a:pPr>
            <a:r>
              <a:rPr kumimoji="0" lang="en-US" sz="3200" b="0" i="0" u="none" strike="noStrike" kern="1200" cap="none" spc="0" normalizeH="0" baseline="0" noProof="0" dirty="0" smtClean="0">
                <a:ln>
                  <a:noFill/>
                </a:ln>
                <a:solidFill>
                  <a:schemeClr val="tx1">
                    <a:lumMod val="50000"/>
                  </a:schemeClr>
                </a:solidFill>
                <a:effectLst/>
                <a:uLnTx/>
                <a:uFillTx/>
                <a:latin typeface="Myriad Pro"/>
                <a:ea typeface="+mj-ea"/>
                <a:cs typeface="Myriad Pro"/>
              </a:rPr>
              <a:t>What law</a:t>
            </a:r>
            <a:r>
              <a:rPr kumimoji="0" lang="en-US" sz="3200" b="0" i="0" u="none" strike="noStrike" kern="1200" cap="none" spc="0" normalizeH="0" noProof="0" dirty="0" smtClean="0">
                <a:ln>
                  <a:noFill/>
                </a:ln>
                <a:solidFill>
                  <a:schemeClr val="tx1">
                    <a:lumMod val="50000"/>
                  </a:schemeClr>
                </a:solidFill>
                <a:effectLst/>
                <a:uLnTx/>
                <a:uFillTx/>
                <a:latin typeface="Myriad Pro"/>
                <a:ea typeface="+mj-ea"/>
                <a:cs typeface="Myriad Pro"/>
              </a:rPr>
              <a:t> was broken?</a:t>
            </a:r>
          </a:p>
          <a:p>
            <a:pPr marL="571500" marR="0" indent="-571500" algn="l" defTabSz="457200" rtl="0" eaLnBrk="1" fontAlgn="auto" latinLnBrk="0" hangingPunct="1">
              <a:lnSpc>
                <a:spcPct val="100000"/>
              </a:lnSpc>
              <a:spcBef>
                <a:spcPct val="0"/>
              </a:spcBef>
              <a:spcAft>
                <a:spcPts val="0"/>
              </a:spcAft>
              <a:buClrTx/>
              <a:buSzTx/>
              <a:buFontTx/>
              <a:buChar char="•"/>
              <a:tabLst/>
            </a:pPr>
            <a:endParaRPr kumimoji="0" lang="en-US" sz="3200" b="0" i="0" u="none" strike="noStrike" kern="1200" cap="none" spc="0" normalizeH="0" noProof="0" dirty="0" smtClean="0">
              <a:ln>
                <a:noFill/>
              </a:ln>
              <a:solidFill>
                <a:schemeClr val="tx1">
                  <a:lumMod val="50000"/>
                </a:schemeClr>
              </a:solidFill>
              <a:effectLst/>
              <a:uLnTx/>
              <a:uFillTx/>
              <a:latin typeface="Myriad Pro"/>
              <a:ea typeface="+mj-ea"/>
              <a:cs typeface="Myriad Pro"/>
            </a:endParaRPr>
          </a:p>
          <a:p>
            <a:pPr marL="571500" marR="0" indent="-571500" algn="l" defTabSz="457200" rtl="0" eaLnBrk="1" fontAlgn="auto" latinLnBrk="0" hangingPunct="1">
              <a:lnSpc>
                <a:spcPct val="100000"/>
              </a:lnSpc>
              <a:spcBef>
                <a:spcPct val="0"/>
              </a:spcBef>
              <a:spcAft>
                <a:spcPts val="0"/>
              </a:spcAft>
              <a:buClrTx/>
              <a:buSzTx/>
              <a:buFontTx/>
              <a:buChar char="•"/>
              <a:tabLst/>
            </a:pPr>
            <a:r>
              <a:rPr kumimoji="0" lang="en-US" sz="3200" b="0" i="0" u="none" strike="noStrike" kern="1200" cap="none" spc="0" normalizeH="0" noProof="0" dirty="0" smtClean="0">
                <a:ln>
                  <a:noFill/>
                </a:ln>
                <a:solidFill>
                  <a:schemeClr val="tx1">
                    <a:lumMod val="50000"/>
                  </a:schemeClr>
                </a:solidFill>
                <a:effectLst/>
                <a:uLnTx/>
                <a:uFillTx/>
                <a:latin typeface="Myriad Pro"/>
                <a:ea typeface="+mj-ea"/>
                <a:cs typeface="Myriad Pro"/>
              </a:rPr>
              <a:t>Who broke it?</a:t>
            </a:r>
          </a:p>
          <a:p>
            <a:pPr marL="571500" marR="0" indent="-571500" algn="l" defTabSz="457200" rtl="0" eaLnBrk="1" fontAlgn="auto" latinLnBrk="0" hangingPunct="1">
              <a:lnSpc>
                <a:spcPct val="100000"/>
              </a:lnSpc>
              <a:spcBef>
                <a:spcPct val="0"/>
              </a:spcBef>
              <a:spcAft>
                <a:spcPts val="0"/>
              </a:spcAft>
              <a:buClrTx/>
              <a:buSzTx/>
              <a:buFontTx/>
              <a:buChar char="•"/>
              <a:tabLst/>
            </a:pPr>
            <a:endParaRPr kumimoji="0" lang="en-US" sz="3200" b="0" i="0" u="none" strike="noStrike" kern="1200" cap="none" spc="0" normalizeH="0" noProof="0" dirty="0" smtClean="0">
              <a:ln>
                <a:noFill/>
              </a:ln>
              <a:solidFill>
                <a:schemeClr val="tx1">
                  <a:lumMod val="50000"/>
                </a:schemeClr>
              </a:solidFill>
              <a:effectLst/>
              <a:uLnTx/>
              <a:uFillTx/>
              <a:latin typeface="Myriad Pro"/>
              <a:ea typeface="+mj-ea"/>
              <a:cs typeface="Myriad Pro"/>
            </a:endParaRPr>
          </a:p>
          <a:p>
            <a:pPr marL="571500" marR="0" indent="-571500" algn="l" defTabSz="457200" rtl="0" eaLnBrk="1" fontAlgn="auto" latinLnBrk="0" hangingPunct="1">
              <a:lnSpc>
                <a:spcPct val="100000"/>
              </a:lnSpc>
              <a:spcBef>
                <a:spcPct val="0"/>
              </a:spcBef>
              <a:spcAft>
                <a:spcPts val="0"/>
              </a:spcAft>
              <a:buClrTx/>
              <a:buSzTx/>
              <a:buFontTx/>
              <a:buChar char="•"/>
              <a:tabLst/>
            </a:pPr>
            <a:r>
              <a:rPr lang="en-US" sz="3200" dirty="0" smtClean="0">
                <a:solidFill>
                  <a:schemeClr val="tx1">
                    <a:lumMod val="50000"/>
                  </a:schemeClr>
                </a:solidFill>
                <a:latin typeface="Myriad Pro"/>
                <a:ea typeface="+mj-ea"/>
                <a:cs typeface="Myriad Pro"/>
              </a:rPr>
              <a:t>How should they be punished?</a:t>
            </a:r>
            <a:endParaRPr kumimoji="0" lang="en-US" sz="3200" b="0" i="0" u="none" strike="noStrike" kern="1200" cap="none" spc="0" normalizeH="0" noProof="0" dirty="0" smtClean="0">
              <a:ln>
                <a:noFill/>
              </a:ln>
              <a:solidFill>
                <a:schemeClr val="tx1">
                  <a:lumMod val="50000"/>
                </a:schemeClr>
              </a:solidFill>
              <a:effectLst/>
              <a:uLnTx/>
              <a:uFillTx/>
              <a:latin typeface="Myriad Pro"/>
              <a:ea typeface="+mj-ea"/>
              <a:cs typeface="Myriad Pro"/>
            </a:endParaRPr>
          </a:p>
        </p:txBody>
      </p:sp>
      <p:sp>
        <p:nvSpPr>
          <p:cNvPr id="4" name="TextBox 3"/>
          <p:cNvSpPr txBox="1"/>
          <p:nvPr/>
        </p:nvSpPr>
        <p:spPr>
          <a:xfrm>
            <a:off x="-465667" y="3132667"/>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1727833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cs typeface="Myriad Pro"/>
              </a:rPr>
              <a:t>Restorative Justice Asks:</a:t>
            </a:r>
            <a:endParaRPr lang="en-US" sz="3600" b="1" dirty="0">
              <a:latin typeface="+mj-lt"/>
              <a:cs typeface="Myriad Pro"/>
            </a:endParaRPr>
          </a:p>
        </p:txBody>
      </p:sp>
      <p:pic>
        <p:nvPicPr>
          <p:cNvPr id="5" name="Content Placeholder 4" descr="IMG_0943.JPG"/>
          <p:cNvPicPr>
            <a:picLocks noGrp="1" noChangeAspect="1"/>
          </p:cNvPicPr>
          <p:nvPr>
            <p:ph idx="1"/>
          </p:nvPr>
        </p:nvPicPr>
        <p:blipFill>
          <a:blip r:embed="rId2" cstate="print">
            <a:alphaModFix amt="59000"/>
            <a:extLst>
              <a:ext uri="{BEBA8EAE-BF5A-486C-A8C5-ECC9F3942E4B}">
                <a14:imgProps xmlns:a14="http://schemas.microsoft.com/office/drawing/2010/main">
                  <a14:imgLayer r:embed="rId3">
                    <a14:imgEffect>
                      <a14:saturation sat="361000"/>
                    </a14:imgEffect>
                    <a14:imgEffect>
                      <a14:brightnessContrast bright="70000" contrast="-52000"/>
                    </a14:imgEffect>
                  </a14:imgLayer>
                </a14:imgProps>
              </a:ext>
              <a:ext uri="{28A0092B-C50C-407E-A947-70E740481C1C}">
                <a14:useLocalDpi xmlns:a14="http://schemas.microsoft.com/office/drawing/2010/main" val="0"/>
              </a:ext>
            </a:extLst>
          </a:blip>
          <a:srcRect t="10558" b="10558"/>
          <a:stretch>
            <a:fillRect/>
          </a:stretch>
        </p:blipFill>
        <p:spPr/>
      </p:pic>
      <p:sp>
        <p:nvSpPr>
          <p:cNvPr id="6" name="Rectangle 5"/>
          <p:cNvSpPr/>
          <p:nvPr/>
        </p:nvSpPr>
        <p:spPr>
          <a:xfrm>
            <a:off x="685800" y="2057400"/>
            <a:ext cx="7724422" cy="2431435"/>
          </a:xfrm>
          <a:prstGeom prst="rect">
            <a:avLst/>
          </a:prstGeom>
        </p:spPr>
        <p:txBody>
          <a:bodyPr wrap="square">
            <a:spAutoFit/>
          </a:bodyPr>
          <a:lstStyle/>
          <a:p>
            <a:pPr marL="285750" indent="-285750">
              <a:spcBef>
                <a:spcPct val="0"/>
              </a:spcBef>
              <a:buFontTx/>
              <a:buChar char="•"/>
            </a:pPr>
            <a:r>
              <a:rPr lang="en-US" sz="2800" dirty="0" smtClean="0">
                <a:latin typeface="Myriad Pro"/>
                <a:cs typeface="Myriad Pro"/>
              </a:rPr>
              <a:t>Who has been harmed?</a:t>
            </a:r>
          </a:p>
          <a:p>
            <a:pPr>
              <a:spcBef>
                <a:spcPct val="0"/>
              </a:spcBef>
            </a:pPr>
            <a:endParaRPr lang="en-US" sz="2800" dirty="0" smtClean="0">
              <a:latin typeface="Myriad Pro"/>
              <a:cs typeface="Myriad Pro"/>
            </a:endParaRPr>
          </a:p>
          <a:p>
            <a:pPr marL="285750" indent="-285750">
              <a:spcBef>
                <a:spcPct val="0"/>
              </a:spcBef>
              <a:buFontTx/>
              <a:buChar char="•"/>
            </a:pPr>
            <a:r>
              <a:rPr lang="en-US" sz="2800" dirty="0" smtClean="0">
                <a:latin typeface="Myriad Pro"/>
                <a:cs typeface="Myriad Pro"/>
              </a:rPr>
              <a:t>What are their needs?</a:t>
            </a:r>
          </a:p>
          <a:p>
            <a:pPr marL="285750" indent="-285750">
              <a:spcBef>
                <a:spcPct val="0"/>
              </a:spcBef>
              <a:buFontTx/>
              <a:buChar char="•"/>
            </a:pPr>
            <a:endParaRPr lang="en-US" sz="2800" dirty="0" smtClean="0">
              <a:latin typeface="Myriad Pro"/>
              <a:cs typeface="Myriad Pro"/>
            </a:endParaRPr>
          </a:p>
          <a:p>
            <a:pPr marL="285750" indent="-285750">
              <a:spcBef>
                <a:spcPct val="0"/>
              </a:spcBef>
              <a:buFontTx/>
              <a:buChar char="•"/>
            </a:pPr>
            <a:r>
              <a:rPr lang="en-US" sz="2800" dirty="0" smtClean="0">
                <a:latin typeface="Myriad Pro"/>
                <a:cs typeface="Myriad Pro"/>
              </a:rPr>
              <a:t>Whose obligation is it to meet those needs?</a:t>
            </a:r>
            <a:endParaRPr lang="en-US" sz="2800" dirty="0">
              <a:latin typeface="Myriad Pro"/>
              <a:cs typeface="Myriad Pro"/>
            </a:endParaRPr>
          </a:p>
          <a:p>
            <a:pPr>
              <a:spcBef>
                <a:spcPct val="0"/>
              </a:spcBef>
            </a:pPr>
            <a:endParaRPr lang="en-US" sz="1200" dirty="0">
              <a:latin typeface="Myriad Pro"/>
              <a:cs typeface="Myriad Pro"/>
            </a:endParaRPr>
          </a:p>
        </p:txBody>
      </p:sp>
      <p:sp>
        <p:nvSpPr>
          <p:cNvPr id="4" name="TextBox 3"/>
          <p:cNvSpPr txBox="1"/>
          <p:nvPr/>
        </p:nvSpPr>
        <p:spPr>
          <a:xfrm>
            <a:off x="8099778" y="6589889"/>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7" name="TextBox 6"/>
          <p:cNvSpPr txBox="1"/>
          <p:nvPr/>
        </p:nvSpPr>
        <p:spPr>
          <a:xfrm>
            <a:off x="7549444" y="6505222"/>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2790242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Who and What Do We Attend To?</a:t>
            </a:r>
            <a:endParaRPr lang="en-US" sz="3600" b="1" dirty="0"/>
          </a:p>
        </p:txBody>
      </p:sp>
      <p:sp>
        <p:nvSpPr>
          <p:cNvPr id="4" name="Content Placeholder 3"/>
          <p:cNvSpPr>
            <a:spLocks noGrp="1"/>
          </p:cNvSpPr>
          <p:nvPr>
            <p:ph idx="1"/>
          </p:nvPr>
        </p:nvSpPr>
        <p:spPr/>
        <p:txBody>
          <a:bodyPr numCol="2"/>
          <a:lstStyle/>
          <a:p>
            <a:endParaRPr lang="en-US" sz="2400" dirty="0" smtClean="0"/>
          </a:p>
          <a:p>
            <a:endParaRPr lang="en-US" sz="2400" dirty="0"/>
          </a:p>
          <a:p>
            <a:endParaRPr lang="en-US" sz="2400" dirty="0" smtClean="0"/>
          </a:p>
          <a:p>
            <a:endParaRPr lang="en-US" sz="2400" dirty="0"/>
          </a:p>
          <a:p>
            <a:endParaRPr lang="en-US" sz="2400" dirty="0"/>
          </a:p>
          <a:p>
            <a:endParaRPr lang="en-US" sz="2400" dirty="0"/>
          </a:p>
        </p:txBody>
      </p:sp>
      <p:sp>
        <p:nvSpPr>
          <p:cNvPr id="3" name="Text Placeholder 2"/>
          <p:cNvSpPr>
            <a:spLocks noGrp="1"/>
          </p:cNvSpPr>
          <p:nvPr>
            <p:ph type="body" sz="quarter" idx="4294967295"/>
          </p:nvPr>
        </p:nvSpPr>
        <p:spPr>
          <a:xfrm>
            <a:off x="0" y="1730375"/>
            <a:ext cx="7794625" cy="430213"/>
          </a:xfrm>
          <a:prstGeom prst="rect">
            <a:avLst/>
          </a:prstGeom>
        </p:spPr>
        <p:txBody>
          <a:bodyPr>
            <a:normAutofit fontScale="25000" lnSpcReduction="20000"/>
          </a:bodyPr>
          <a:lstStyle/>
          <a:p>
            <a:endParaRPr lang="en-US" sz="2200" dirty="0" smtClean="0"/>
          </a:p>
          <a:p>
            <a:endParaRPr lang="en-US" sz="2200" dirty="0"/>
          </a:p>
          <a:p>
            <a:endParaRPr lang="en-US" sz="2200" dirty="0" smtClean="0"/>
          </a:p>
          <a:p>
            <a:endParaRPr lang="en-US" sz="2200" dirty="0"/>
          </a:p>
          <a:p>
            <a:endParaRPr lang="en-US" sz="2200" dirty="0" smtClean="0"/>
          </a:p>
          <a:p>
            <a:r>
              <a:rPr lang="en-US" sz="2200" dirty="0" smtClean="0"/>
              <a:t>		</a:t>
            </a: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855150916"/>
              </p:ext>
            </p:extLst>
          </p:nvPr>
        </p:nvGraphicFramePr>
        <p:xfrm>
          <a:off x="705555" y="1530404"/>
          <a:ext cx="7803444" cy="3679614"/>
        </p:xfrm>
        <a:graphic>
          <a:graphicData uri="http://schemas.openxmlformats.org/drawingml/2006/table">
            <a:tbl>
              <a:tblPr>
                <a:tableStyleId>{1FECB4D8-DB02-4DC6-A0A2-4F2EBAE1DC90}</a:tableStyleId>
              </a:tblPr>
              <a:tblGrid>
                <a:gridCol w="3901722"/>
                <a:gridCol w="3901722"/>
              </a:tblGrid>
              <a:tr h="712278">
                <a:tc>
                  <a:txBody>
                    <a:bodyPr/>
                    <a:lstStyle/>
                    <a:p>
                      <a:pPr algn="ctr"/>
                      <a:r>
                        <a:rPr lang="en-US" sz="1800" b="1" dirty="0" smtClean="0">
                          <a:solidFill>
                            <a:schemeClr val="bg2">
                              <a:lumMod val="50000"/>
                            </a:schemeClr>
                          </a:solidFill>
                        </a:rPr>
                        <a:t>Present Legal System</a:t>
                      </a:r>
                      <a:endParaRPr lang="en-US" b="1" dirty="0">
                        <a:solidFill>
                          <a:schemeClr val="bg2">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2">
                              <a:lumMod val="50000"/>
                            </a:schemeClr>
                          </a:solidFill>
                        </a:rPr>
                        <a:t>Restorative Justice</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1" dirty="0" smtClean="0">
                        <a:solidFill>
                          <a:schemeClr val="bg2">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238587">
                <a:tc>
                  <a:txBody>
                    <a:bodyPr/>
                    <a:lstStyle/>
                    <a:p>
                      <a:pPr algn="ctr"/>
                      <a:r>
                        <a:rPr lang="en-US" sz="1800" dirty="0" smtClean="0"/>
                        <a:t>What law was broken?</a:t>
                      </a:r>
                    </a:p>
                    <a:p>
                      <a:pPr algn="ctr"/>
                      <a:endParaRPr lang="en-US" sz="1800" dirty="0" smtClean="0"/>
                    </a:p>
                    <a:p>
                      <a:pPr algn="ctr"/>
                      <a:r>
                        <a:rPr lang="en-US" sz="1800" dirty="0" smtClean="0"/>
                        <a:t>Who broke it?</a:t>
                      </a:r>
                    </a:p>
                    <a:p>
                      <a:pPr algn="ctr"/>
                      <a:endParaRPr lang="en-US" sz="1800" dirty="0" smtClean="0"/>
                    </a:p>
                    <a:p>
                      <a:pPr algn="ctr"/>
                      <a:r>
                        <a:rPr lang="en-US" sz="1800" dirty="0" smtClean="0"/>
                        <a:t>What punishment is </a:t>
                      </a:r>
                    </a:p>
                    <a:p>
                      <a:pPr algn="ctr"/>
                      <a:r>
                        <a:rPr lang="en-US" sz="1800" dirty="0" smtClean="0"/>
                        <a:t>deserved?</a:t>
                      </a:r>
                    </a:p>
                    <a:p>
                      <a:pPr algn="ctr"/>
                      <a:endParaRPr lang="en-US" sz="1800" dirty="0" smtClean="0">
                        <a:sym typeface="Wingdings"/>
                      </a:endParaRPr>
                    </a:p>
                    <a:p>
                      <a:pPr algn="ctr"/>
                      <a:r>
                        <a:rPr lang="en-US" sz="1800" dirty="0" smtClean="0">
                          <a:sym typeface="Wingdings"/>
                        </a:rPr>
                        <a:t></a:t>
                      </a:r>
                      <a:endParaRPr lang="en-US" sz="18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Who was harmed?</a:t>
                      </a:r>
                    </a:p>
                    <a:p>
                      <a:pPr algn="ctr"/>
                      <a:endParaRPr lang="en-US" sz="1800" dirty="0" smtClean="0"/>
                    </a:p>
                    <a:p>
                      <a:pPr algn="ctr"/>
                      <a:r>
                        <a:rPr lang="en-US" sz="1800" dirty="0" smtClean="0"/>
                        <a:t>What do they need?</a:t>
                      </a:r>
                    </a:p>
                    <a:p>
                      <a:pPr algn="ctr"/>
                      <a:endParaRPr lang="en-US" sz="1800" dirty="0" smtClean="0"/>
                    </a:p>
                    <a:p>
                      <a:pPr algn="ctr"/>
                      <a:r>
                        <a:rPr lang="en-US" sz="1800" dirty="0" smtClean="0"/>
                        <a:t>Whose obligation is it to meet those needs?</a:t>
                      </a:r>
                    </a:p>
                    <a:p>
                      <a:pPr algn="ctr"/>
                      <a:endParaRPr lang="en-US" sz="1800" dirty="0" smtClean="0"/>
                    </a:p>
                    <a:p>
                      <a:pPr algn="ctr"/>
                      <a:r>
                        <a:rPr lang="en-US" sz="1800" dirty="0" smtClean="0">
                          <a:sym typeface="Wingdings"/>
                        </a:rPr>
                        <a:t></a:t>
                      </a:r>
                      <a:endParaRPr lang="en-US" sz="1800" dirty="0" smtClean="0"/>
                    </a:p>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07016">
                <a:tc>
                  <a:txBody>
                    <a:bodyPr/>
                    <a:lstStyle/>
                    <a:p>
                      <a:pPr algn="ctr"/>
                      <a:r>
                        <a:rPr lang="en-US" sz="1800" b="1" dirty="0" smtClean="0">
                          <a:solidFill>
                            <a:schemeClr val="bg2">
                              <a:lumMod val="50000"/>
                            </a:schemeClr>
                          </a:solidFill>
                        </a:rPr>
                        <a:t>Person</a:t>
                      </a:r>
                      <a:r>
                        <a:rPr lang="en-US" sz="1800" b="1" baseline="0" dirty="0" smtClean="0">
                          <a:solidFill>
                            <a:schemeClr val="bg2">
                              <a:lumMod val="50000"/>
                            </a:schemeClr>
                          </a:solidFill>
                        </a:rPr>
                        <a:t> who harmed</a:t>
                      </a:r>
                      <a:endParaRPr lang="en-US" dirty="0">
                        <a:solidFill>
                          <a:schemeClr val="bg2">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2">
                              <a:lumMod val="50000"/>
                            </a:schemeClr>
                          </a:solidFill>
                        </a:rPr>
                        <a:t>All</a:t>
                      </a:r>
                      <a:r>
                        <a:rPr lang="en-US" sz="1800" b="1" baseline="0" dirty="0" smtClean="0">
                          <a:solidFill>
                            <a:schemeClr val="bg2">
                              <a:lumMod val="50000"/>
                            </a:schemeClr>
                          </a:solidFill>
                        </a:rPr>
                        <a:t> impacted</a:t>
                      </a:r>
                      <a:endParaRPr lang="en-US" sz="1800" b="1" dirty="0" smtClean="0">
                        <a:solidFill>
                          <a:schemeClr val="bg2">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77320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mj-lt"/>
                <a:cs typeface="Myriad Pro"/>
              </a:rPr>
              <a:t>The RJ (Decolonized) Golden Rule</a:t>
            </a:r>
            <a:endParaRPr lang="en-US" sz="4000" b="1" dirty="0">
              <a:latin typeface="+mj-lt"/>
              <a:cs typeface="Myriad Pro"/>
            </a:endParaRPr>
          </a:p>
        </p:txBody>
      </p:sp>
      <p:sp>
        <p:nvSpPr>
          <p:cNvPr id="4" name="Content Placeholder 3"/>
          <p:cNvSpPr>
            <a:spLocks noGrp="1"/>
          </p:cNvSpPr>
          <p:nvPr>
            <p:ph idx="1"/>
          </p:nvPr>
        </p:nvSpPr>
        <p:spPr/>
        <p:txBody>
          <a:bodyPr>
            <a:normAutofit/>
          </a:bodyPr>
          <a:lstStyle/>
          <a:p>
            <a:endParaRPr lang="en-US" sz="3200" i="1" dirty="0" smtClean="0">
              <a:latin typeface="Myriad Pro"/>
              <a:cs typeface="Myriad Pro"/>
            </a:endParaRPr>
          </a:p>
          <a:p>
            <a:pPr marL="0" indent="0"/>
            <a:r>
              <a:rPr lang="en-US" sz="3200" i="1" dirty="0" smtClean="0">
                <a:latin typeface="Myriad Pro"/>
                <a:cs typeface="Myriad Pro"/>
              </a:rPr>
              <a:t>Do unto others as they would have you do unto them.</a:t>
            </a:r>
          </a:p>
          <a:p>
            <a:pPr lvl="1"/>
            <a:r>
              <a:rPr lang="en-US" sz="2000" dirty="0" smtClean="0">
                <a:latin typeface="Myriad Pro"/>
                <a:cs typeface="Myriad Pro"/>
              </a:rPr>
              <a:t>(To operationalize this in the wake of harm, ask:</a:t>
            </a:r>
          </a:p>
          <a:p>
            <a:pPr lvl="1"/>
            <a:r>
              <a:rPr lang="en-US" sz="2000" dirty="0" smtClean="0">
                <a:latin typeface="Myriad Pro"/>
                <a:cs typeface="Myriad Pro"/>
              </a:rPr>
              <a:t>How were you harmed?</a:t>
            </a:r>
          </a:p>
          <a:p>
            <a:pPr lvl="1" indent="-342900"/>
            <a:r>
              <a:rPr lang="en-US" sz="2000" dirty="0" smtClean="0">
                <a:latin typeface="Myriad Pro"/>
                <a:cs typeface="Myriad Pro"/>
              </a:rPr>
              <a:t>What do you need?</a:t>
            </a:r>
          </a:p>
          <a:p>
            <a:pPr lvl="1" indent="-342900"/>
            <a:r>
              <a:rPr lang="en-US" sz="2000" dirty="0" smtClean="0">
                <a:latin typeface="Myriad Pro"/>
                <a:cs typeface="Myriad Pro"/>
              </a:rPr>
              <a:t>Whose obligation is it to meet those needs?)</a:t>
            </a:r>
            <a:endParaRPr lang="en-US" sz="2000" dirty="0">
              <a:latin typeface="Myriad Pro"/>
              <a:cs typeface="Myriad Pro"/>
            </a:endParaRPr>
          </a:p>
        </p:txBody>
      </p:sp>
      <p:pic>
        <p:nvPicPr>
          <p:cNvPr id="6" name="Picture 5"/>
          <p:cNvPicPr>
            <a:picLocks noChangeAspect="1"/>
          </p:cNvPicPr>
          <p:nvPr/>
        </p:nvPicPr>
        <p:blipFill>
          <a:blip r:embed="rId2"/>
          <a:stretch>
            <a:fillRect/>
          </a:stretch>
        </p:blipFill>
        <p:spPr>
          <a:xfrm>
            <a:off x="6400800" y="3810000"/>
            <a:ext cx="2131557" cy="2143864"/>
          </a:xfrm>
          <a:prstGeom prst="rect">
            <a:avLst/>
          </a:prstGeom>
        </p:spPr>
      </p:pic>
    </p:spTree>
    <p:extLst>
      <p:ext uri="{BB962C8B-B14F-4D97-AF65-F5344CB8AC3E}">
        <p14:creationId xmlns:p14="http://schemas.microsoft.com/office/powerpoint/2010/main" val="3175505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cs typeface="Myriad Pro"/>
              </a:rPr>
              <a:t>Sonya Shah’s “Fourth </a:t>
            </a:r>
            <a:r>
              <a:rPr lang="en-US" b="1" dirty="0" smtClean="0">
                <a:cs typeface="Myriad Pro"/>
              </a:rPr>
              <a:t>Really</a:t>
            </a:r>
            <a:r>
              <a:rPr lang="en-US" b="1" dirty="0" smtClean="0">
                <a:latin typeface="+mj-lt"/>
                <a:cs typeface="Myriad Pro"/>
              </a:rPr>
              <a:t>”</a:t>
            </a:r>
            <a:r>
              <a:rPr lang="en-US" b="1" dirty="0">
                <a:latin typeface="+mj-lt"/>
                <a:cs typeface="Myriad Pro"/>
              </a:rPr>
              <a:t/>
            </a:r>
            <a:br>
              <a:rPr lang="en-US" b="1" dirty="0">
                <a:latin typeface="+mj-lt"/>
                <a:cs typeface="Myriad Pro"/>
              </a:rPr>
            </a:br>
            <a:endParaRPr lang="en-US" b="1" dirty="0">
              <a:latin typeface="+mj-lt"/>
            </a:endParaRPr>
          </a:p>
        </p:txBody>
      </p:sp>
      <p:pic>
        <p:nvPicPr>
          <p:cNvPr id="8" name="Content Placeholder 7" descr="Lilla Watson.jpg"/>
          <p:cNvPicPr>
            <a:picLocks noGrp="1" noChangeAspect="1"/>
          </p:cNvPicPr>
          <p:nvPr>
            <p:ph idx="1"/>
          </p:nvPr>
        </p:nvPicPr>
        <p:blipFill>
          <a:blip r:embed="rId2">
            <a:extLst>
              <a:ext uri="{28A0092B-C50C-407E-A947-70E740481C1C}">
                <a14:useLocalDpi xmlns:a14="http://schemas.microsoft.com/office/drawing/2010/main" val="0"/>
              </a:ext>
            </a:extLst>
          </a:blip>
          <a:srcRect l="-6239" r="-6239"/>
          <a:stretch>
            <a:fillRect/>
          </a:stretch>
        </p:blipFill>
        <p:spPr>
          <a:xfrm>
            <a:off x="457200" y="1257301"/>
            <a:ext cx="4876800" cy="2885252"/>
          </a:xfrm>
        </p:spPr>
      </p:pic>
      <p:sp>
        <p:nvSpPr>
          <p:cNvPr id="6" name="TextBox 5"/>
          <p:cNvSpPr txBox="1"/>
          <p:nvPr/>
        </p:nvSpPr>
        <p:spPr>
          <a:xfrm>
            <a:off x="5334000" y="3581400"/>
            <a:ext cx="3429000" cy="2523768"/>
          </a:xfrm>
          <a:prstGeom prst="rect">
            <a:avLst/>
          </a:prstGeom>
          <a:noFill/>
        </p:spPr>
        <p:txBody>
          <a:bodyPr wrap="square" rtlCol="0">
            <a:spAutoFit/>
          </a:bodyPr>
          <a:lstStyle/>
          <a:p>
            <a:r>
              <a:rPr lang="en-US" sz="2000" dirty="0">
                <a:latin typeface="Myriad Pro"/>
                <a:cs typeface="Myriad Pro"/>
              </a:rPr>
              <a:t>“If you have come here to help me, you are wasting our time. But if you have come because your liberation is bound up with mine, then let us work together.” ~ </a:t>
            </a:r>
            <a:r>
              <a:rPr lang="en-US" sz="2000" dirty="0" err="1">
                <a:latin typeface="Myriad Pro"/>
                <a:cs typeface="Myriad Pro"/>
              </a:rPr>
              <a:t>Lilla</a:t>
            </a:r>
            <a:r>
              <a:rPr lang="en-US" sz="2000" dirty="0">
                <a:latin typeface="Myriad Pro"/>
                <a:cs typeface="Myriad Pro"/>
              </a:rPr>
              <a:t> Watson</a:t>
            </a:r>
          </a:p>
          <a:p>
            <a:endParaRPr lang="en-US" dirty="0"/>
          </a:p>
        </p:txBody>
      </p:sp>
    </p:spTree>
    <p:extLst>
      <p:ext uri="{BB962C8B-B14F-4D97-AF65-F5344CB8AC3E}">
        <p14:creationId xmlns:p14="http://schemas.microsoft.com/office/powerpoint/2010/main" val="19800911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Why We Don’t Report</a:t>
            </a:r>
            <a:endParaRPr lang="en-US" sz="4000" b="1" dirty="0"/>
          </a:p>
        </p:txBody>
      </p:sp>
      <p:sp>
        <p:nvSpPr>
          <p:cNvPr id="3" name="Content Placeholder 2"/>
          <p:cNvSpPr>
            <a:spLocks noGrp="1"/>
          </p:cNvSpPr>
          <p:nvPr>
            <p:ph idx="1"/>
          </p:nvPr>
        </p:nvSpPr>
        <p:spPr/>
        <p:txBody>
          <a:bodyPr/>
          <a:lstStyle/>
          <a:p>
            <a:endParaRPr lang="en-US" dirty="0" smtClean="0"/>
          </a:p>
          <a:p>
            <a:pPr marL="0" indent="0" algn="ctr">
              <a:buNone/>
            </a:pPr>
            <a:endParaRPr lang="en-US" dirty="0" smtClean="0"/>
          </a:p>
          <a:p>
            <a:pPr marL="0" indent="0" algn="ctr">
              <a:buNone/>
            </a:pPr>
            <a:r>
              <a:rPr lang="en-US" dirty="0" smtClean="0"/>
              <a:t>#</a:t>
            </a:r>
            <a:r>
              <a:rPr lang="en-US" dirty="0" err="1" smtClean="0"/>
              <a:t>BeenRapedNeverReported</a:t>
            </a:r>
            <a:endParaRPr lang="en-US" dirty="0" smtClean="0"/>
          </a:p>
          <a:p>
            <a:pPr marL="0" indent="0" algn="ctr">
              <a:buNone/>
            </a:pPr>
            <a:endParaRPr lang="en-US" dirty="0" smtClean="0"/>
          </a:p>
          <a:p>
            <a:pPr marL="0" indent="0" algn="ctr">
              <a:buNone/>
            </a:pPr>
            <a:r>
              <a:rPr lang="en-US" dirty="0" smtClean="0"/>
              <a:t>#</a:t>
            </a:r>
            <a:r>
              <a:rPr lang="en-US" dirty="0" err="1" smtClean="0"/>
              <a:t>JusticeFailsASurvivorWhen</a:t>
            </a:r>
            <a:endParaRPr lang="en-US" dirty="0"/>
          </a:p>
        </p:txBody>
      </p:sp>
    </p:spTree>
    <p:extLst>
      <p:ext uri="{BB962C8B-B14F-4D97-AF65-F5344CB8AC3E}">
        <p14:creationId xmlns:p14="http://schemas.microsoft.com/office/powerpoint/2010/main" val="21589820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cs typeface="Myriad Pro"/>
              </a:rPr>
              <a:t>A Snapshot of Our Problem</a:t>
            </a:r>
            <a:endParaRPr lang="en-US" b="1" dirty="0">
              <a:latin typeface="+mj-lt"/>
              <a:cs typeface="Myriad Pro"/>
            </a:endParaRPr>
          </a:p>
        </p:txBody>
      </p:sp>
      <p:sp>
        <p:nvSpPr>
          <p:cNvPr id="5" name="Content Placeholder 4"/>
          <p:cNvSpPr>
            <a:spLocks noGrp="1"/>
          </p:cNvSpPr>
          <p:nvPr>
            <p:ph idx="1"/>
          </p:nvPr>
        </p:nvSpPr>
        <p:spPr/>
        <p:txBody>
          <a:bodyPr/>
          <a:lstStyle/>
          <a:p>
            <a:pPr lvl="0"/>
            <a:endParaRPr lang="en-US" sz="200" dirty="0">
              <a:solidFill>
                <a:srgbClr val="0085BA"/>
              </a:solidFill>
            </a:endParaRPr>
          </a:p>
          <a:p>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1366926388"/>
              </p:ext>
            </p:extLst>
          </p:nvPr>
        </p:nvGraphicFramePr>
        <p:xfrm>
          <a:off x="1090138" y="1354667"/>
          <a:ext cx="7277751" cy="4743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602089" y="2438400"/>
            <a:ext cx="4343400" cy="1477327"/>
          </a:xfrm>
          <a:prstGeom prst="rect">
            <a:avLst/>
          </a:prstGeom>
          <a:noFill/>
        </p:spPr>
        <p:txBody>
          <a:bodyPr wrap="square" rtlCol="0">
            <a:spAutoFit/>
          </a:bodyPr>
          <a:lstStyle/>
          <a:p>
            <a:pPr lvl="0"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100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Incidents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of </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endParaRPr>
          </a:p>
          <a:p>
            <a:pPr lvl="0"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Child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Sexual Abuse </a:t>
            </a:r>
          </a:p>
          <a:p>
            <a:pPr lvl="0"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(100%)</a:t>
            </a:r>
          </a:p>
          <a:p>
            <a:pPr algn="ctr"/>
            <a:endParaRPr lang="en-US" dirty="0"/>
          </a:p>
        </p:txBody>
      </p:sp>
      <p:sp>
        <p:nvSpPr>
          <p:cNvPr id="11" name="TextBox 10"/>
          <p:cNvSpPr txBox="1"/>
          <p:nvPr/>
        </p:nvSpPr>
        <p:spPr>
          <a:xfrm>
            <a:off x="5486400" y="5029200"/>
            <a:ext cx="3200400" cy="1107996"/>
          </a:xfrm>
          <a:prstGeom prst="rect">
            <a:avLst/>
          </a:prstGeom>
          <a:noFill/>
        </p:spPr>
        <p:txBody>
          <a:bodyPr wrap="square" rtlCol="0">
            <a:spAutoFit/>
          </a:bodyPr>
          <a:lstStyle/>
          <a:p>
            <a:pPr lvl="0"/>
            <a:r>
              <a:rPr lang="en-US" sz="1600" dirty="0" smtClean="0">
                <a:latin typeface="Verdana" panose="020B0604030504040204" pitchFamily="34" charset="0"/>
                <a:ea typeface="Verdana" panose="020B0604030504040204" pitchFamily="34" charset="0"/>
                <a:cs typeface="Verdana" panose="020B0604030504040204" pitchFamily="34" charset="0"/>
              </a:rPr>
              <a:t>10–18 </a:t>
            </a:r>
            <a:r>
              <a:rPr lang="en-US" sz="1600" dirty="0">
                <a:latin typeface="Verdana" panose="020B0604030504040204" pitchFamily="34" charset="0"/>
                <a:ea typeface="Verdana" panose="020B0604030504040204" pitchFamily="34" charset="0"/>
                <a:cs typeface="Verdana" panose="020B0604030504040204" pitchFamily="34" charset="0"/>
              </a:rPr>
              <a:t>Incidents Reported to Authorities </a:t>
            </a:r>
          </a:p>
          <a:p>
            <a:pPr lvl="0"/>
            <a:r>
              <a:rPr lang="en-US" sz="1600" dirty="0">
                <a:latin typeface="Verdana" panose="020B0604030504040204" pitchFamily="34" charset="0"/>
                <a:ea typeface="Verdana" panose="020B0604030504040204" pitchFamily="34" charset="0"/>
                <a:cs typeface="Verdana" panose="020B0604030504040204" pitchFamily="34" charset="0"/>
              </a:rPr>
              <a:t>(10–18%)</a:t>
            </a:r>
          </a:p>
          <a:p>
            <a:endParaRPr lang="en-US" dirty="0"/>
          </a:p>
        </p:txBody>
      </p:sp>
      <p:sp>
        <p:nvSpPr>
          <p:cNvPr id="12" name="TextBox 11"/>
          <p:cNvSpPr txBox="1"/>
          <p:nvPr/>
        </p:nvSpPr>
        <p:spPr>
          <a:xfrm>
            <a:off x="1676400" y="5638800"/>
            <a:ext cx="2438400" cy="861774"/>
          </a:xfrm>
          <a:prstGeom prst="rect">
            <a:avLst/>
          </a:prstGeom>
          <a:noFill/>
        </p:spPr>
        <p:txBody>
          <a:bodyPr wrap="square" rtlCol="0">
            <a:spAutoFit/>
          </a:bodyPr>
          <a:lstStyle/>
          <a:p>
            <a:pPr lvl="0" algn="r"/>
            <a:r>
              <a:rPr lang="en-US" sz="1600" dirty="0">
                <a:latin typeface="Verdana" panose="020B0604030504040204" pitchFamily="34" charset="0"/>
                <a:ea typeface="Verdana" panose="020B0604030504040204" pitchFamily="34" charset="0"/>
                <a:cs typeface="Verdana" panose="020B0604030504040204" pitchFamily="34" charset="0"/>
              </a:rPr>
              <a:t>6 </a:t>
            </a:r>
            <a:r>
              <a:rPr lang="en-US" sz="1600" dirty="0" smtClean="0">
                <a:latin typeface="Verdana" panose="020B0604030504040204" pitchFamily="34" charset="0"/>
                <a:ea typeface="Verdana" panose="020B0604030504040204" pitchFamily="34" charset="0"/>
                <a:cs typeface="Verdana" panose="020B0604030504040204" pitchFamily="34" charset="0"/>
              </a:rPr>
              <a:t>People Go </a:t>
            </a:r>
            <a:r>
              <a:rPr lang="en-US" sz="1600" dirty="0">
                <a:latin typeface="Verdana" panose="020B0604030504040204" pitchFamily="34" charset="0"/>
                <a:ea typeface="Verdana" panose="020B0604030504040204" pitchFamily="34" charset="0"/>
                <a:cs typeface="Verdana" panose="020B0604030504040204" pitchFamily="34" charset="0"/>
              </a:rPr>
              <a:t>T</a:t>
            </a:r>
            <a:r>
              <a:rPr lang="en-US" sz="1600" dirty="0" smtClean="0">
                <a:latin typeface="Verdana" panose="020B0604030504040204" pitchFamily="34" charset="0"/>
                <a:ea typeface="Verdana" panose="020B0604030504040204" pitchFamily="34" charset="0"/>
                <a:cs typeface="Verdana" panose="020B0604030504040204" pitchFamily="34" charset="0"/>
              </a:rPr>
              <a:t>o </a:t>
            </a:r>
            <a:r>
              <a:rPr lang="en-US" sz="1600" dirty="0">
                <a:latin typeface="Verdana" panose="020B0604030504040204" pitchFamily="34" charset="0"/>
                <a:ea typeface="Verdana" panose="020B0604030504040204" pitchFamily="34" charset="0"/>
                <a:cs typeface="Verdana" panose="020B0604030504040204" pitchFamily="34" charset="0"/>
              </a:rPr>
              <a:t>Trial </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lvl="0" algn="r"/>
            <a:r>
              <a:rPr lang="en-US" sz="1600" dirty="0" smtClean="0">
                <a:latin typeface="Verdana" panose="020B0604030504040204" pitchFamily="34" charset="0"/>
                <a:ea typeface="Verdana" panose="020B0604030504040204" pitchFamily="34" charset="0"/>
                <a:cs typeface="Verdana" panose="020B0604030504040204" pitchFamily="34" charset="0"/>
              </a:rPr>
              <a:t>(</a:t>
            </a:r>
            <a:r>
              <a:rPr lang="en-US" sz="1600" dirty="0">
                <a:latin typeface="Verdana" panose="020B0604030504040204" pitchFamily="34" charset="0"/>
                <a:ea typeface="Verdana" panose="020B0604030504040204" pitchFamily="34" charset="0"/>
                <a:cs typeface="Verdana" panose="020B0604030504040204" pitchFamily="34" charset="0"/>
              </a:rPr>
              <a:t>6%)</a:t>
            </a:r>
          </a:p>
          <a:p>
            <a:endParaRPr lang="en-US" dirty="0"/>
          </a:p>
        </p:txBody>
      </p:sp>
      <p:sp>
        <p:nvSpPr>
          <p:cNvPr id="13" name="TextBox 12"/>
          <p:cNvSpPr txBox="1"/>
          <p:nvPr/>
        </p:nvSpPr>
        <p:spPr>
          <a:xfrm>
            <a:off x="4572000" y="5925870"/>
            <a:ext cx="1981200" cy="707886"/>
          </a:xfrm>
          <a:prstGeom prst="rect">
            <a:avLst/>
          </a:prstGeom>
          <a:noFill/>
        </p:spPr>
        <p:txBody>
          <a:bodyPr wrap="square" rtlCol="0">
            <a:spAutoFit/>
          </a:bodyPr>
          <a:lstStyle/>
          <a:p>
            <a:pPr lvl="0" algn="ctr"/>
            <a:r>
              <a:rPr lang="en-US" sz="1100" dirty="0">
                <a:latin typeface="Verdana" panose="020B0604030504040204" pitchFamily="34" charset="0"/>
                <a:ea typeface="Verdana" panose="020B0604030504040204" pitchFamily="34" charset="0"/>
                <a:cs typeface="Verdana" panose="020B0604030504040204" pitchFamily="34" charset="0"/>
              </a:rPr>
              <a:t>3 </a:t>
            </a:r>
            <a:r>
              <a:rPr lang="en-US" sz="1100" dirty="0" smtClean="0">
                <a:latin typeface="Verdana" panose="020B0604030504040204" pitchFamily="34" charset="0"/>
                <a:ea typeface="Verdana" panose="020B0604030504040204" pitchFamily="34" charset="0"/>
                <a:cs typeface="Verdana" panose="020B0604030504040204" pitchFamily="34" charset="0"/>
              </a:rPr>
              <a:t>Are Convicted </a:t>
            </a:r>
            <a:endParaRPr lang="en-US" sz="1100" dirty="0">
              <a:latin typeface="Verdana" panose="020B0604030504040204" pitchFamily="34" charset="0"/>
              <a:ea typeface="Verdana" panose="020B0604030504040204" pitchFamily="34" charset="0"/>
              <a:cs typeface="Verdana" panose="020B0604030504040204" pitchFamily="34" charset="0"/>
            </a:endParaRPr>
          </a:p>
          <a:p>
            <a:pPr lvl="0" algn="ctr"/>
            <a:r>
              <a:rPr lang="en-US" sz="1100" dirty="0">
                <a:latin typeface="Verdana" panose="020B0604030504040204" pitchFamily="34" charset="0"/>
                <a:ea typeface="Verdana" panose="020B0604030504040204" pitchFamily="34" charset="0"/>
                <a:cs typeface="Verdana" panose="020B0604030504040204" pitchFamily="34" charset="0"/>
              </a:rPr>
              <a:t>(3%)</a:t>
            </a:r>
          </a:p>
          <a:p>
            <a:endParaRPr lang="en-US" dirty="0"/>
          </a:p>
        </p:txBody>
      </p:sp>
      <p:sp>
        <p:nvSpPr>
          <p:cNvPr id="14" name="TextBox 13"/>
          <p:cNvSpPr txBox="1"/>
          <p:nvPr/>
        </p:nvSpPr>
        <p:spPr>
          <a:xfrm>
            <a:off x="296333" y="5943600"/>
            <a:ext cx="1834445" cy="707886"/>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15" name="TextBox 14"/>
          <p:cNvSpPr txBox="1"/>
          <p:nvPr/>
        </p:nvSpPr>
        <p:spPr>
          <a:xfrm>
            <a:off x="1199444" y="6448778"/>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16" name="TextBox 15"/>
          <p:cNvSpPr txBox="1"/>
          <p:nvPr/>
        </p:nvSpPr>
        <p:spPr>
          <a:xfrm>
            <a:off x="2292186" y="6483589"/>
            <a:ext cx="7337778" cy="374411"/>
          </a:xfrm>
          <a:prstGeom prst="rect">
            <a:avLst/>
          </a:prstGeom>
        </p:spPr>
        <p:txBody>
          <a:bodyPr vert="horz" wrap="none" lIns="91440" tIns="45720" rIns="91440" bIns="45720" rtlCol="0" anchor="ctr">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baseline="0" noProof="0" dirty="0" smtClean="0">
                <a:ln>
                  <a:noFill/>
                </a:ln>
                <a:effectLst/>
                <a:uLnTx/>
                <a:uFillTx/>
                <a:latin typeface="Verdana"/>
                <a:ea typeface="+mj-ea"/>
                <a:cs typeface="Verdana"/>
              </a:rPr>
              <a:t>Adapted from </a:t>
            </a:r>
            <a:r>
              <a:rPr kumimoji="0" lang="en-US" sz="1200" b="0" i="0" u="none" strike="noStrike" kern="1200" cap="none" spc="0" normalizeH="0" baseline="0" noProof="0" dirty="0" err="1" smtClean="0">
                <a:ln>
                  <a:noFill/>
                </a:ln>
                <a:effectLst/>
                <a:uLnTx/>
                <a:uFillTx/>
                <a:latin typeface="Verdana"/>
                <a:ea typeface="+mj-ea"/>
                <a:cs typeface="Verdana"/>
              </a:rPr>
              <a:t>Tabachnick</a:t>
            </a:r>
            <a:r>
              <a:rPr kumimoji="0" lang="en-US" sz="1200" b="0" i="0" u="none" strike="noStrike" kern="1200" cap="none" spc="0" normalizeH="0" baseline="0" noProof="0" dirty="0" smtClean="0">
                <a:ln>
                  <a:noFill/>
                </a:ln>
                <a:effectLst/>
                <a:uLnTx/>
                <a:uFillTx/>
                <a:latin typeface="Verdana"/>
                <a:ea typeface="+mj-ea"/>
                <a:cs typeface="Verdana"/>
              </a:rPr>
              <a:t> &amp; Klein,</a:t>
            </a:r>
            <a:r>
              <a:rPr kumimoji="0" lang="en-US" sz="1200" b="0" i="0" u="none" strike="noStrike" kern="1200" cap="none" spc="0" normalizeH="0" noProof="0" dirty="0" smtClean="0">
                <a:ln>
                  <a:noFill/>
                </a:ln>
                <a:effectLst/>
                <a:uLnTx/>
                <a:uFillTx/>
                <a:latin typeface="Verdana"/>
                <a:ea typeface="+mj-ea"/>
                <a:cs typeface="Verdana"/>
              </a:rPr>
              <a:t> A Reasoned Approach: </a:t>
            </a:r>
          </a:p>
          <a:p>
            <a:pPr marL="0" marR="0" indent="0" algn="l" defTabSz="457200" rtl="0" eaLnBrk="1" fontAlgn="auto" latinLnBrk="0" hangingPunct="1">
              <a:lnSpc>
                <a:spcPct val="100000"/>
              </a:lnSpc>
              <a:spcBef>
                <a:spcPct val="0"/>
              </a:spcBef>
              <a:spcAft>
                <a:spcPts val="0"/>
              </a:spcAft>
              <a:buClrTx/>
              <a:buSzTx/>
              <a:buFontTx/>
              <a:buNone/>
              <a:tabLst/>
            </a:pPr>
            <a:r>
              <a:rPr kumimoji="0" lang="en-US" sz="1200" b="0" i="0" u="none" strike="noStrike" kern="1200" cap="none" spc="0" normalizeH="0" noProof="0" dirty="0" smtClean="0">
                <a:ln>
                  <a:noFill/>
                </a:ln>
                <a:effectLst/>
                <a:uLnTx/>
                <a:uFillTx/>
                <a:latin typeface="Verdana"/>
                <a:ea typeface="+mj-ea"/>
                <a:cs typeface="Verdana"/>
              </a:rPr>
              <a:t>Reshaping Sex Offender Policy To Prevent Child Sexual Abuse </a:t>
            </a:r>
            <a:endParaRPr kumimoji="0" lang="en-US" sz="1200" b="0" i="0" u="none" strike="noStrike" kern="1200" cap="none" spc="0" normalizeH="0" baseline="0" noProof="0" dirty="0" smtClean="0">
              <a:ln>
                <a:noFill/>
              </a:ln>
              <a:effectLst/>
              <a:uLnTx/>
              <a:uFillTx/>
              <a:latin typeface="Verdana"/>
              <a:ea typeface="+mj-ea"/>
              <a:cs typeface="Verdana"/>
            </a:endParaRPr>
          </a:p>
        </p:txBody>
      </p:sp>
      <p:sp>
        <p:nvSpPr>
          <p:cNvPr id="4" name="TextBox 3"/>
          <p:cNvSpPr txBox="1"/>
          <p:nvPr/>
        </p:nvSpPr>
        <p:spPr>
          <a:xfrm>
            <a:off x="739119" y="4309999"/>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3935058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b="1" dirty="0"/>
              <a:t>Hollow Water Community Holistic Circle Healing</a:t>
            </a:r>
          </a:p>
        </p:txBody>
      </p:sp>
      <p:pic>
        <p:nvPicPr>
          <p:cNvPr id="5" name="Content Placeholder 4" descr="TRC_TROUBLES.png"/>
          <p:cNvPicPr>
            <a:picLocks noGrp="1" noChangeAspect="1"/>
          </p:cNvPicPr>
          <p:nvPr>
            <p:ph idx="1"/>
          </p:nvPr>
        </p:nvPicPr>
        <p:blipFill>
          <a:blip r:embed="rId2">
            <a:extLst>
              <a:ext uri="{28A0092B-C50C-407E-A947-70E740481C1C}">
                <a14:useLocalDpi xmlns:a14="http://schemas.microsoft.com/office/drawing/2010/main" val="0"/>
              </a:ext>
            </a:extLst>
          </a:blip>
          <a:srcRect l="2462" r="2462"/>
          <a:stretch>
            <a:fillRect/>
          </a:stretch>
        </p:blipFill>
        <p:spPr/>
      </p:pic>
      <p:pic>
        <p:nvPicPr>
          <p:cNvPr id="6" name="Picture 5"/>
          <p:cNvPicPr>
            <a:picLocks noChangeAspect="1"/>
          </p:cNvPicPr>
          <p:nvPr/>
        </p:nvPicPr>
        <p:blipFill>
          <a:blip r:embed="rId3"/>
          <a:stretch>
            <a:fillRect/>
          </a:stretch>
        </p:blipFill>
        <p:spPr>
          <a:xfrm>
            <a:off x="4419600" y="4217425"/>
            <a:ext cx="4724399" cy="2640573"/>
          </a:xfrm>
          <a:prstGeom prst="rect">
            <a:avLst/>
          </a:prstGeom>
        </p:spPr>
      </p:pic>
    </p:spTree>
    <p:extLst>
      <p:ext uri="{BB962C8B-B14F-4D97-AF65-F5344CB8AC3E}">
        <p14:creationId xmlns:p14="http://schemas.microsoft.com/office/powerpoint/2010/main" val="2144069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fontScale="90000"/>
          </a:bodyPr>
          <a:lstStyle/>
          <a:p>
            <a:r>
              <a:rPr lang="en-US" b="1" dirty="0" smtClean="0"/>
              <a:t>Healing </a:t>
            </a:r>
            <a:r>
              <a:rPr lang="en-US" b="1" dirty="0" err="1" smtClean="0"/>
              <a:t>Transgenerational</a:t>
            </a:r>
            <a:r>
              <a:rPr lang="en-US" b="1" dirty="0" smtClean="0"/>
              <a:t> CSA Pandemics</a:t>
            </a:r>
            <a:endParaRPr lang="en-US" b="1" dirty="0"/>
          </a:p>
        </p:txBody>
      </p:sp>
      <p:sp>
        <p:nvSpPr>
          <p:cNvPr id="4" name="Content Placeholder 3"/>
          <p:cNvSpPr>
            <a:spLocks noGrp="1"/>
          </p:cNvSpPr>
          <p:nvPr>
            <p:ph idx="1"/>
          </p:nvPr>
        </p:nvSpPr>
        <p:spPr>
          <a:xfrm>
            <a:off x="457200" y="1257300"/>
            <a:ext cx="4419600" cy="4457699"/>
          </a:xfrm>
        </p:spPr>
        <p:txBody>
          <a:bodyPr/>
          <a:lstStyle/>
          <a:p>
            <a:endParaRPr lang="en-US" sz="2400" dirty="0">
              <a:latin typeface="Myriad Pro"/>
              <a:cs typeface="Myriad Pro"/>
            </a:endParaRPr>
          </a:p>
          <a:p>
            <a:pPr marL="0" indent="0">
              <a:buNone/>
            </a:pPr>
            <a:r>
              <a:rPr lang="en-US" sz="2400" b="1" dirty="0" smtClean="0">
                <a:latin typeface="Myriad Pro"/>
                <a:cs typeface="Myriad Pro"/>
              </a:rPr>
              <a:t>CSA in South Asia</a:t>
            </a:r>
          </a:p>
          <a:p>
            <a:pPr marL="742950" lvl="1" indent="-285750">
              <a:buFontTx/>
              <a:buChar char="•"/>
            </a:pPr>
            <a:r>
              <a:rPr lang="en-US" sz="2400" dirty="0" smtClean="0">
                <a:latin typeface="Myriad Pro"/>
                <a:cs typeface="Myriad Pro"/>
              </a:rPr>
              <a:t>53%</a:t>
            </a:r>
          </a:p>
          <a:p>
            <a:pPr marL="742950" lvl="1" indent="-285750">
              <a:buFontTx/>
              <a:buChar char="•"/>
            </a:pPr>
            <a:r>
              <a:rPr lang="en-US" sz="2400" dirty="0" smtClean="0">
                <a:latin typeface="Myriad Pro"/>
                <a:cs typeface="Myriad Pro"/>
              </a:rPr>
              <a:t>Over Half Are Boys</a:t>
            </a:r>
          </a:p>
          <a:p>
            <a:pPr marL="285750" indent="-285750">
              <a:buFontTx/>
              <a:buChar char="•"/>
            </a:pPr>
            <a:endParaRPr lang="en-US" sz="2400" dirty="0">
              <a:latin typeface="Myriad Pro"/>
              <a:cs typeface="Myriad Pro"/>
            </a:endParaRPr>
          </a:p>
          <a:p>
            <a:pPr marL="0" indent="0">
              <a:buNone/>
            </a:pPr>
            <a:r>
              <a:rPr lang="en-US" sz="2400" b="1" dirty="0" smtClean="0">
                <a:latin typeface="Myriad Pro"/>
                <a:cs typeface="Myriad Pro"/>
              </a:rPr>
              <a:t>Diaspora Numbers?</a:t>
            </a:r>
          </a:p>
          <a:p>
            <a:pPr marL="742950" lvl="1" indent="-285750">
              <a:buFontTx/>
              <a:buChar char="•"/>
            </a:pPr>
            <a:r>
              <a:rPr lang="en-US" sz="2400" dirty="0" smtClean="0">
                <a:latin typeface="Myriad Pro"/>
                <a:cs typeface="Myriad Pro"/>
              </a:rPr>
              <a:t>Links between CSA &amp; suicidal ideation</a:t>
            </a:r>
          </a:p>
          <a:p>
            <a:pPr marL="742950" lvl="1" indent="-285750">
              <a:buFontTx/>
              <a:buChar char="•"/>
            </a:pPr>
            <a:r>
              <a:rPr lang="en-US" sz="2400" dirty="0">
                <a:latin typeface="Myriad Pro"/>
                <a:cs typeface="Myriad Pro"/>
              </a:rPr>
              <a:t>I</a:t>
            </a:r>
            <a:r>
              <a:rPr lang="en-US" sz="2400" dirty="0" smtClean="0">
                <a:latin typeface="Myriad Pro"/>
                <a:cs typeface="Myriad Pro"/>
              </a:rPr>
              <a:t>nability to report</a:t>
            </a:r>
          </a:p>
          <a:p>
            <a:endParaRPr lang="en-US" sz="2400" dirty="0">
              <a:solidFill>
                <a:schemeClr val="tx1">
                  <a:lumMod val="50000"/>
                </a:schemeClr>
              </a:solidFill>
              <a:latin typeface="Myriad Pro"/>
              <a:cs typeface="Myriad Pro"/>
            </a:endParaRPr>
          </a:p>
        </p:txBody>
      </p:sp>
      <p:pic>
        <p:nvPicPr>
          <p:cNvPr id="3" name="Picture 2" descr="Indian Kids.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2590800"/>
            <a:ext cx="4267200" cy="2133600"/>
          </a:xfrm>
          <a:prstGeom prst="rect">
            <a:avLst/>
          </a:prstGeom>
        </p:spPr>
      </p:pic>
    </p:spTree>
    <p:extLst>
      <p:ext uri="{BB962C8B-B14F-4D97-AF65-F5344CB8AC3E}">
        <p14:creationId xmlns:p14="http://schemas.microsoft.com/office/powerpoint/2010/main" val="178674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heckerboard(across)">
                                      <p:cBhvr>
                                        <p:cTn id="10" dur="500"/>
                                        <p:tgtEl>
                                          <p:spTgt spid="4">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checkerboard(across)">
                                      <p:cBhvr>
                                        <p:cTn id="13" dur="5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checkerboard(across)">
                                      <p:cBhvr>
                                        <p:cTn id="18" dur="500"/>
                                        <p:tgtEl>
                                          <p:spTgt spid="4">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checkerboard(across)">
                                      <p:cBhvr>
                                        <p:cTn id="21" dur="500"/>
                                        <p:tgtEl>
                                          <p:spTgt spid="4">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checkerboard(across)">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382000" cy="1134267"/>
          </a:xfrm>
        </p:spPr>
        <p:txBody>
          <a:bodyPr/>
          <a:lstStyle/>
          <a:p>
            <a:endParaRPr lang="en-US" dirty="0"/>
          </a:p>
        </p:txBody>
      </p:sp>
    </p:spTree>
    <p:extLst>
      <p:ext uri="{BB962C8B-B14F-4D97-AF65-F5344CB8AC3E}">
        <p14:creationId xmlns:p14="http://schemas.microsoft.com/office/powerpoint/2010/main" val="2548830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South Asian CSA Survivor Circles</a:t>
            </a:r>
            <a:endParaRPr lang="en-US" b="1" dirty="0"/>
          </a:p>
        </p:txBody>
      </p:sp>
      <p:pic>
        <p:nvPicPr>
          <p:cNvPr id="4" name="Content Placeholder 3" descr="FullSizeRender copy.jpg"/>
          <p:cNvPicPr>
            <a:picLocks noGrp="1" noChangeAspect="1"/>
          </p:cNvPicPr>
          <p:nvPr>
            <p:ph idx="1"/>
          </p:nvPr>
        </p:nvPicPr>
        <p:blipFill>
          <a:blip r:embed="rId2" cstate="print">
            <a:extLst>
              <a:ext uri="{28A0092B-C50C-407E-A947-70E740481C1C}">
                <a14:useLocalDpi xmlns:a14="http://schemas.microsoft.com/office/drawing/2010/main" val="0"/>
              </a:ext>
            </a:extLst>
          </a:blip>
          <a:srcRect l="-12660" r="-12660"/>
          <a:stretch>
            <a:fillRect/>
          </a:stretch>
        </p:blipFill>
        <p:spPr>
          <a:xfrm>
            <a:off x="457200" y="1143000"/>
            <a:ext cx="8229600" cy="4983163"/>
          </a:xfrm>
        </p:spPr>
      </p:pic>
    </p:spTree>
    <p:extLst>
      <p:ext uri="{BB962C8B-B14F-4D97-AF65-F5344CB8AC3E}">
        <p14:creationId xmlns:p14="http://schemas.microsoft.com/office/powerpoint/2010/main" val="16363956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r>
              <a:rPr lang="en-US" b="1" dirty="0" smtClean="0"/>
              <a:t>Is There Less Abuse Here Or Less Reporting?</a:t>
            </a:r>
            <a:endParaRPr lang="en-US" dirty="0"/>
          </a:p>
        </p:txBody>
      </p:sp>
      <p:sp>
        <p:nvSpPr>
          <p:cNvPr id="3" name="TextBox 2"/>
          <p:cNvSpPr txBox="1"/>
          <p:nvPr/>
        </p:nvSpPr>
        <p:spPr>
          <a:xfrm>
            <a:off x="1693333" y="2737556"/>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4" name="TextBox 3"/>
          <p:cNvSpPr txBox="1"/>
          <p:nvPr/>
        </p:nvSpPr>
        <p:spPr>
          <a:xfrm>
            <a:off x="747889" y="1792111"/>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5" name="TextBox 4"/>
          <p:cNvSpPr txBox="1"/>
          <p:nvPr/>
        </p:nvSpPr>
        <p:spPr>
          <a:xfrm>
            <a:off x="3231445" y="2774245"/>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6" name="TextBox 5"/>
          <p:cNvSpPr txBox="1"/>
          <p:nvPr/>
        </p:nvSpPr>
        <p:spPr>
          <a:xfrm>
            <a:off x="1001889" y="1975556"/>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8" name="TextBox 7"/>
          <p:cNvSpPr txBox="1"/>
          <p:nvPr/>
        </p:nvSpPr>
        <p:spPr>
          <a:xfrm>
            <a:off x="2514600" y="1371600"/>
            <a:ext cx="6248976" cy="2133600"/>
          </a:xfrm>
          <a:prstGeom prst="rect">
            <a:avLst/>
          </a:prstGeom>
        </p:spPr>
        <p:txBody>
          <a:bodyPr vert="horz" wrap="square" lIns="91440" tIns="45720" rIns="91440" bIns="45720" rtlCol="0" anchor="ctr">
            <a:noAutofit/>
          </a:bodyPr>
          <a:lstStyle/>
          <a:p>
            <a:pPr algn="ctr">
              <a:spcBef>
                <a:spcPct val="0"/>
              </a:spcBef>
            </a:pPr>
            <a:endParaRPr lang="en-US" sz="2800" b="1" dirty="0" smtClean="0">
              <a:latin typeface="Myriad Pro"/>
              <a:cs typeface="Myriad Pro"/>
            </a:endParaRPr>
          </a:p>
          <a:p>
            <a:pPr algn="ctr">
              <a:spcBef>
                <a:spcPct val="0"/>
              </a:spcBef>
            </a:pPr>
            <a:endParaRPr lang="en-US" sz="2800" b="1" dirty="0">
              <a:latin typeface="Myriad Pro"/>
              <a:cs typeface="Myriad Pro"/>
            </a:endParaRPr>
          </a:p>
          <a:p>
            <a:pPr algn="ctr">
              <a:spcBef>
                <a:spcPct val="0"/>
              </a:spcBef>
            </a:pPr>
            <a:r>
              <a:rPr lang="en-US" sz="2800" b="1" dirty="0" smtClean="0">
                <a:latin typeface="Myriad Pro"/>
                <a:cs typeface="Myriad Pro"/>
              </a:rPr>
              <a:t>CSA </a:t>
            </a:r>
            <a:r>
              <a:rPr lang="en-US" sz="2800" b="1" dirty="0">
                <a:latin typeface="Myriad Pro"/>
                <a:cs typeface="Myriad Pro"/>
              </a:rPr>
              <a:t>Estimates in the United States</a:t>
            </a:r>
          </a:p>
          <a:p>
            <a:pPr>
              <a:spcBef>
                <a:spcPct val="0"/>
              </a:spcBef>
            </a:pPr>
            <a:endParaRPr lang="en-US" sz="2800" dirty="0">
              <a:latin typeface="Myriad Pro"/>
              <a:cs typeface="Myriad Pro"/>
            </a:endParaRPr>
          </a:p>
          <a:p>
            <a:pPr algn="ctr">
              <a:spcBef>
                <a:spcPct val="0"/>
              </a:spcBef>
            </a:pPr>
            <a:r>
              <a:rPr lang="en-US" sz="2800" dirty="0" smtClean="0">
                <a:latin typeface="Myriad Pro"/>
                <a:cs typeface="Myriad Pro"/>
              </a:rPr>
              <a:t>    1 </a:t>
            </a:r>
            <a:r>
              <a:rPr lang="en-US" sz="2800" dirty="0">
                <a:latin typeface="Myriad Pro"/>
                <a:cs typeface="Myriad Pro"/>
              </a:rPr>
              <a:t>in 4 girls</a:t>
            </a:r>
          </a:p>
          <a:p>
            <a:pPr algn="ctr">
              <a:spcBef>
                <a:spcPct val="0"/>
              </a:spcBef>
            </a:pPr>
            <a:endParaRPr lang="en-US" sz="2800" dirty="0">
              <a:latin typeface="Myriad Pro"/>
              <a:cs typeface="Myriad Pro"/>
            </a:endParaRPr>
          </a:p>
          <a:p>
            <a:pPr algn="ctr">
              <a:spcBef>
                <a:spcPct val="0"/>
              </a:spcBef>
            </a:pPr>
            <a:r>
              <a:rPr lang="en-US" sz="2800" dirty="0" smtClean="0">
                <a:latin typeface="Myriad Pro"/>
                <a:cs typeface="Myriad Pro"/>
              </a:rPr>
              <a:t>     1 </a:t>
            </a:r>
            <a:r>
              <a:rPr lang="en-US" sz="2800" dirty="0">
                <a:latin typeface="Myriad Pro"/>
                <a:cs typeface="Myriad Pro"/>
              </a:rPr>
              <a:t>in 6 boys</a:t>
            </a:r>
          </a:p>
          <a:p>
            <a:pPr defTabSz="457200">
              <a:spcBef>
                <a:spcPct val="0"/>
              </a:spcBef>
            </a:pPr>
            <a:endParaRPr lang="en-US" sz="2400" dirty="0">
              <a:latin typeface="Myriad Pro"/>
              <a:cs typeface="Myriad Pro"/>
            </a:endParaRPr>
          </a:p>
          <a:p>
            <a:pPr>
              <a:spcBef>
                <a:spcPct val="0"/>
              </a:spcBef>
            </a:pPr>
            <a:endParaRPr lang="en-US" sz="2800" dirty="0" smtClean="0">
              <a:latin typeface="Myriad Pro"/>
              <a:ea typeface="+mj-ea"/>
              <a:cs typeface="Myriad Pro"/>
            </a:endParaRPr>
          </a:p>
        </p:txBody>
      </p:sp>
      <p:sp>
        <p:nvSpPr>
          <p:cNvPr id="7" name="TextBox 6"/>
          <p:cNvSpPr txBox="1"/>
          <p:nvPr/>
        </p:nvSpPr>
        <p:spPr>
          <a:xfrm>
            <a:off x="6773333" y="2892778"/>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pic>
        <p:nvPicPr>
          <p:cNvPr id="10" name="Picture 9" descr="Diverse Kid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657600"/>
            <a:ext cx="4724400" cy="2362200"/>
          </a:xfrm>
          <a:prstGeom prst="rect">
            <a:avLst/>
          </a:prstGeom>
        </p:spPr>
      </p:pic>
    </p:spTree>
    <p:extLst>
      <p:ext uri="{BB962C8B-B14F-4D97-AF65-F5344CB8AC3E}">
        <p14:creationId xmlns:p14="http://schemas.microsoft.com/office/powerpoint/2010/main" val="21766673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Good Place to Begin</a:t>
            </a:r>
            <a:endParaRPr lang="en-US" b="1" dirty="0"/>
          </a:p>
        </p:txBody>
      </p:sp>
      <p:sp>
        <p:nvSpPr>
          <p:cNvPr id="3" name="Content Placeholder 2"/>
          <p:cNvSpPr>
            <a:spLocks noGrp="1"/>
          </p:cNvSpPr>
          <p:nvPr>
            <p:ph idx="1"/>
          </p:nvPr>
        </p:nvSpPr>
        <p:spPr>
          <a:xfrm>
            <a:off x="457200" y="2209800"/>
            <a:ext cx="8229600" cy="3916363"/>
          </a:xfrm>
        </p:spPr>
        <p:txBody>
          <a:bodyPr/>
          <a:lstStyle/>
          <a:p>
            <a:r>
              <a:rPr lang="en-US" dirty="0" smtClean="0"/>
              <a:t>Diverting child-on-child sexual abuse cases to restorative community conferencing</a:t>
            </a:r>
          </a:p>
          <a:p>
            <a:r>
              <a:rPr lang="en-US" dirty="0" smtClean="0"/>
              <a:t>Model similar to Family Group Conferencing (New Zealand Style)</a:t>
            </a:r>
          </a:p>
          <a:p>
            <a:r>
              <a:rPr lang="en-US" dirty="0" smtClean="0"/>
              <a:t>A success story from Oakland</a:t>
            </a:r>
            <a:endParaRPr lang="en-US" dirty="0"/>
          </a:p>
        </p:txBody>
      </p:sp>
    </p:spTree>
    <p:extLst>
      <p:ext uri="{BB962C8B-B14F-4D97-AF65-F5344CB8AC3E}">
        <p14:creationId xmlns:p14="http://schemas.microsoft.com/office/powerpoint/2010/main" val="16081147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Exercise Extreme Caution!</a:t>
            </a:r>
            <a:endParaRPr lang="en-US" b="1" dirty="0"/>
          </a:p>
        </p:txBody>
      </p:sp>
      <p:sp>
        <p:nvSpPr>
          <p:cNvPr id="3" name="Content Placeholder 2"/>
          <p:cNvSpPr>
            <a:spLocks noGrp="1"/>
          </p:cNvSpPr>
          <p:nvPr>
            <p:ph idx="1"/>
          </p:nvPr>
        </p:nvSpPr>
        <p:spPr>
          <a:xfrm>
            <a:off x="457200" y="3505200"/>
            <a:ext cx="8229600" cy="2620963"/>
          </a:xfrm>
        </p:spPr>
        <p:txBody>
          <a:bodyPr/>
          <a:lstStyle/>
          <a:p>
            <a:endParaRPr lang="en-US" dirty="0" smtClean="0"/>
          </a:p>
          <a:p>
            <a:r>
              <a:rPr lang="en-US" dirty="0" smtClean="0"/>
              <a:t>Standards for Facilitating Sexual Harm Cases</a:t>
            </a:r>
          </a:p>
          <a:p>
            <a:r>
              <a:rPr lang="en-US" dirty="0" smtClean="0"/>
              <a:t>Legal and collateral consequences for addressing CSA</a:t>
            </a:r>
            <a:endParaRPr lang="en-US" dirty="0"/>
          </a:p>
        </p:txBody>
      </p:sp>
      <p:pic>
        <p:nvPicPr>
          <p:cNvPr id="5" name="Picture 4"/>
          <p:cNvPicPr>
            <a:picLocks noChangeAspect="1"/>
          </p:cNvPicPr>
          <p:nvPr/>
        </p:nvPicPr>
        <p:blipFill>
          <a:blip r:embed="rId2"/>
          <a:stretch>
            <a:fillRect/>
          </a:stretch>
        </p:blipFill>
        <p:spPr>
          <a:xfrm>
            <a:off x="3124200" y="1219200"/>
            <a:ext cx="2895600" cy="2844501"/>
          </a:xfrm>
          <a:prstGeom prst="rect">
            <a:avLst/>
          </a:prstGeom>
        </p:spPr>
      </p:pic>
    </p:spTree>
    <p:extLst>
      <p:ext uri="{BB962C8B-B14F-4D97-AF65-F5344CB8AC3E}">
        <p14:creationId xmlns:p14="http://schemas.microsoft.com/office/powerpoint/2010/main" val="32268681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j-lt"/>
                <a:cs typeface="Myriad Pro"/>
              </a:rPr>
              <a:t>Parting Restorative Justice Wisdom</a:t>
            </a:r>
            <a:endParaRPr lang="en-US" b="1" dirty="0">
              <a:latin typeface="+mj-lt"/>
              <a:cs typeface="Myriad Pro"/>
            </a:endParaRPr>
          </a:p>
        </p:txBody>
      </p:sp>
      <p:sp>
        <p:nvSpPr>
          <p:cNvPr id="4" name="Content Placeholder 3"/>
          <p:cNvSpPr>
            <a:spLocks noGrp="1"/>
          </p:cNvSpPr>
          <p:nvPr>
            <p:ph idx="1"/>
          </p:nvPr>
        </p:nvSpPr>
        <p:spPr>
          <a:xfrm>
            <a:off x="457200" y="1219200"/>
            <a:ext cx="4724400" cy="3200400"/>
          </a:xfrm>
          <a:solidFill>
            <a:schemeClr val="tx1"/>
          </a:solidFill>
        </p:spPr>
        <p:txBody>
          <a:bodyPr/>
          <a:lstStyle/>
          <a:p>
            <a:pPr marL="0" indent="0">
              <a:buNone/>
            </a:pPr>
            <a:r>
              <a:rPr lang="en-US" sz="2800" dirty="0" smtClean="0">
                <a:solidFill>
                  <a:schemeClr val="bg1"/>
                </a:solidFill>
                <a:latin typeface="Myriad Pro"/>
                <a:ea typeface="ＭＳ Ｐゴシック" charset="0"/>
                <a:cs typeface="Myriad Pro"/>
              </a:rPr>
              <a:t>Whatever affects one </a:t>
            </a:r>
            <a:r>
              <a:rPr lang="en-US" sz="2800" dirty="0">
                <a:solidFill>
                  <a:schemeClr val="bg1"/>
                </a:solidFill>
                <a:latin typeface="Myriad Pro"/>
                <a:ea typeface="ＭＳ Ｐゴシック" charset="0"/>
                <a:cs typeface="Myriad Pro"/>
              </a:rPr>
              <a:t>directly, affects all indirectly. I can never be what I ought to be until you are what you ought to be. This is the interrelated structure of reality. </a:t>
            </a:r>
          </a:p>
          <a:p>
            <a:endParaRPr lang="en-US" sz="3200" dirty="0">
              <a:solidFill>
                <a:schemeClr val="accent2">
                  <a:lumMod val="75000"/>
                </a:schemeClr>
              </a:solidFill>
              <a:latin typeface="Myriad Pro"/>
              <a:cs typeface="Myriad Pro"/>
            </a:endParaRPr>
          </a:p>
        </p:txBody>
      </p:sp>
      <p:sp>
        <p:nvSpPr>
          <p:cNvPr id="5" name="TextBox 4"/>
          <p:cNvSpPr txBox="1"/>
          <p:nvPr/>
        </p:nvSpPr>
        <p:spPr>
          <a:xfrm>
            <a:off x="4332111" y="1284111"/>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1049216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decel="50000" fill="hold">
                                          <p:stCondLst>
                                            <p:cond delay="0"/>
                                          </p:stCondLst>
                                        </p:cTn>
                                        <p:tgtEl>
                                          <p:spTgt spid="4">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bg/>
                                          </p:spTgt>
                                        </p:tgtEl>
                                        <p:attrNameLst>
                                          <p:attrName>ppt_w</p:attrName>
                                        </p:attrNameLst>
                                      </p:cBhvr>
                                      <p:tavLst>
                                        <p:tav tm="0">
                                          <p:val>
                                            <p:strVal val="#ppt_w*.05"/>
                                          </p:val>
                                        </p:tav>
                                        <p:tav tm="100000">
                                          <p:val>
                                            <p:strVal val="#ppt_w"/>
                                          </p:val>
                                        </p:tav>
                                      </p:tavLst>
                                    </p:anim>
                                    <p:anim calcmode="lin" valueType="num">
                                      <p:cBhvr>
                                        <p:cTn id="10" dur="1000" fill="hold"/>
                                        <p:tgtEl>
                                          <p:spTgt spid="4">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382000" cy="1143000"/>
          </a:xfrm>
        </p:spPr>
        <p:txBody>
          <a:bodyPr/>
          <a:lstStyle/>
          <a:p>
            <a:r>
              <a:rPr lang="en-US" dirty="0" smtClean="0"/>
              <a:t>Intersections</a:t>
            </a:r>
            <a:endParaRPr lang="en-US" dirty="0"/>
          </a:p>
        </p:txBody>
      </p:sp>
      <p:sp>
        <p:nvSpPr>
          <p:cNvPr id="5" name="Text Placeholder 4"/>
          <p:cNvSpPr>
            <a:spLocks noGrp="1"/>
          </p:cNvSpPr>
          <p:nvPr>
            <p:ph type="body" sz="quarter" idx="12"/>
          </p:nvPr>
        </p:nvSpPr>
        <p:spPr/>
        <p:txBody>
          <a:bodyPr/>
          <a:lstStyle/>
          <a:p>
            <a:r>
              <a:rPr lang="en-US" sz="2400" dirty="0"/>
              <a:t>How would restorative justice be useful to prevention?</a:t>
            </a:r>
          </a:p>
        </p:txBody>
      </p:sp>
    </p:spTree>
    <p:extLst>
      <p:ext uri="{BB962C8B-B14F-4D97-AF65-F5344CB8AC3E}">
        <p14:creationId xmlns:p14="http://schemas.microsoft.com/office/powerpoint/2010/main" val="1497718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Discussion with </a:t>
            </a:r>
            <a:r>
              <a:rPr lang="en-US" dirty="0" smtClean="0"/>
              <a:t>Speakers</a:t>
            </a:r>
            <a:endParaRPr lang="en-US" dirty="0"/>
          </a:p>
        </p:txBody>
      </p:sp>
      <p:pic>
        <p:nvPicPr>
          <p:cNvPr id="5"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323928" y="1409528"/>
            <a:ext cx="3962743" cy="396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2440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382000" cy="838200"/>
          </a:xfrm>
        </p:spPr>
        <p:txBody>
          <a:bodyPr/>
          <a:lstStyle/>
          <a:p>
            <a:r>
              <a:rPr lang="en-US" dirty="0" smtClean="0"/>
              <a:t>ONE Action</a:t>
            </a:r>
            <a:endParaRPr lang="en-US" dirty="0"/>
          </a:p>
        </p:txBody>
      </p:sp>
      <p:sp>
        <p:nvSpPr>
          <p:cNvPr id="5" name="Text Placeholder 4"/>
          <p:cNvSpPr>
            <a:spLocks noGrp="1"/>
          </p:cNvSpPr>
          <p:nvPr>
            <p:ph type="body" sz="quarter" idx="12"/>
          </p:nvPr>
        </p:nvSpPr>
        <p:spPr/>
        <p:txBody>
          <a:bodyPr>
            <a:noAutofit/>
          </a:bodyPr>
          <a:lstStyle/>
          <a:p>
            <a:r>
              <a:rPr lang="en-US" sz="2600" dirty="0"/>
              <a:t>What is ONE action you can </a:t>
            </a:r>
            <a:r>
              <a:rPr lang="en-US" sz="2600" dirty="0" smtClean="0"/>
              <a:t>suggest?</a:t>
            </a:r>
            <a:endParaRPr lang="en-US" sz="2600" dirty="0"/>
          </a:p>
        </p:txBody>
      </p:sp>
    </p:spTree>
    <p:extLst>
      <p:ext uri="{BB962C8B-B14F-4D97-AF65-F5344CB8AC3E}">
        <p14:creationId xmlns:p14="http://schemas.microsoft.com/office/powerpoint/2010/main" val="435857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1026" name="Picture 2" descr="http://www.rstreet.org/wp-content/uploads/2013/04/Takeawa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1371600"/>
            <a:ext cx="52832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52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b="1" dirty="0"/>
          </a:p>
        </p:txBody>
      </p:sp>
      <p:sp>
        <p:nvSpPr>
          <p:cNvPr id="8" name="Text Placeholder 7"/>
          <p:cNvSpPr>
            <a:spLocks noGrp="1"/>
          </p:cNvSpPr>
          <p:nvPr>
            <p:ph idx="1"/>
          </p:nvPr>
        </p:nvSpPr>
        <p:spPr/>
        <p:txBody>
          <a:bodyPr/>
          <a:lstStyle/>
          <a:p>
            <a:pPr marL="0" indent="0">
              <a:spcBef>
                <a:spcPct val="0"/>
              </a:spcBef>
              <a:buNone/>
            </a:pPr>
            <a:endParaRPr lang="en-US" dirty="0" smtClean="0">
              <a:latin typeface="Myriad Pro"/>
              <a:cs typeface="Myriad Pro"/>
            </a:endParaRPr>
          </a:p>
          <a:p>
            <a:pPr>
              <a:spcBef>
                <a:spcPct val="0"/>
              </a:spcBef>
            </a:pPr>
            <a:r>
              <a:rPr lang="en-US" dirty="0" smtClean="0">
                <a:latin typeface="Myriad Pro"/>
                <a:cs typeface="Myriad Pro"/>
              </a:rPr>
              <a:t>sujatha </a:t>
            </a:r>
            <a:r>
              <a:rPr lang="en-US" dirty="0">
                <a:latin typeface="Myriad Pro"/>
                <a:cs typeface="Myriad Pro"/>
              </a:rPr>
              <a:t>baliga, Director</a:t>
            </a:r>
          </a:p>
          <a:p>
            <a:pPr>
              <a:spcBef>
                <a:spcPct val="0"/>
              </a:spcBef>
            </a:pPr>
            <a:r>
              <a:rPr lang="en-US" dirty="0">
                <a:latin typeface="Myriad Pro"/>
                <a:cs typeface="Myriad Pro"/>
              </a:rPr>
              <a:t>Nuri Nusrat, Program </a:t>
            </a:r>
            <a:r>
              <a:rPr lang="en-US" dirty="0" smtClean="0">
                <a:latin typeface="Myriad Pro"/>
                <a:cs typeface="Myriad Pro"/>
              </a:rPr>
              <a:t>Associate</a:t>
            </a:r>
          </a:p>
          <a:p>
            <a:pPr lvl="1">
              <a:spcBef>
                <a:spcPct val="0"/>
              </a:spcBef>
            </a:pPr>
            <a:r>
              <a:rPr lang="en-US" dirty="0" smtClean="0">
                <a:latin typeface="Myriad Pro"/>
                <a:cs typeface="Myriad Pro"/>
              </a:rPr>
              <a:t>NCCD </a:t>
            </a:r>
            <a:r>
              <a:rPr lang="en-US" dirty="0">
                <a:latin typeface="Myriad Pro"/>
                <a:cs typeface="Myriad Pro"/>
              </a:rPr>
              <a:t>Restorative </a:t>
            </a:r>
            <a:r>
              <a:rPr lang="en-US">
                <a:latin typeface="Myriad Pro"/>
                <a:cs typeface="Myriad Pro"/>
              </a:rPr>
              <a:t>Justice </a:t>
            </a:r>
            <a:r>
              <a:rPr lang="en-US" smtClean="0">
                <a:latin typeface="Myriad Pro"/>
                <a:cs typeface="Myriad Pro"/>
              </a:rPr>
              <a:t>Project</a:t>
            </a:r>
          </a:p>
          <a:p>
            <a:pPr lvl="1">
              <a:spcBef>
                <a:spcPct val="0"/>
              </a:spcBef>
            </a:pPr>
            <a:r>
              <a:rPr lang="en-US" smtClean="0">
                <a:latin typeface="Myriad Pro"/>
                <a:cs typeface="Myriad Pro"/>
              </a:rPr>
              <a:t>nnusrat</a:t>
            </a:r>
            <a:r>
              <a:rPr lang="en-US" dirty="0">
                <a:latin typeface="Myriad Pro"/>
                <a:cs typeface="Myriad Pro"/>
              </a:rPr>
              <a:t>@nccdglobal.org</a:t>
            </a:r>
          </a:p>
          <a:p>
            <a:endParaRPr lang="en-AU" dirty="0"/>
          </a:p>
        </p:txBody>
      </p:sp>
      <p:sp>
        <p:nvSpPr>
          <p:cNvPr id="4" name="TextBox 3"/>
          <p:cNvSpPr txBox="1"/>
          <p:nvPr/>
        </p:nvSpPr>
        <p:spPr>
          <a:xfrm>
            <a:off x="6462889" y="5517444"/>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Myriad Pro"/>
              <a:ea typeface="+mj-ea"/>
              <a:cs typeface="Myriad Pro"/>
            </a:endParaRPr>
          </a:p>
        </p:txBody>
      </p:sp>
      <p:sp>
        <p:nvSpPr>
          <p:cNvPr id="5" name="TextBox 4"/>
          <p:cNvSpPr txBox="1"/>
          <p:nvPr/>
        </p:nvSpPr>
        <p:spPr>
          <a:xfrm>
            <a:off x="2229555" y="3908778"/>
            <a:ext cx="5785555" cy="1227666"/>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1" u="none" strike="noStrike" kern="1200" cap="none" spc="0" normalizeH="0" baseline="0" noProof="0" dirty="0" smtClean="0">
              <a:ln>
                <a:noFill/>
              </a:ln>
              <a:solidFill>
                <a:srgbClr val="FFFFFF"/>
              </a:solidFill>
              <a:effectLst/>
              <a:uLnTx/>
              <a:uFillTx/>
              <a:latin typeface="Myriad Pro"/>
              <a:ea typeface="+mj-ea"/>
              <a:cs typeface="Myriad Pro"/>
            </a:endParaRPr>
          </a:p>
        </p:txBody>
      </p:sp>
      <p:sp>
        <p:nvSpPr>
          <p:cNvPr id="6" name="TextBox 5"/>
          <p:cNvSpPr txBox="1"/>
          <p:nvPr/>
        </p:nvSpPr>
        <p:spPr>
          <a:xfrm>
            <a:off x="888999" y="3880556"/>
            <a:ext cx="7704667" cy="2523067"/>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lang="en-US" sz="2400" dirty="0">
              <a:solidFill>
                <a:srgbClr val="FFFFFF"/>
              </a:solidFill>
              <a:latin typeface="Myriad Pro"/>
              <a:cs typeface="Myriad Pro"/>
            </a:endParaRPr>
          </a:p>
        </p:txBody>
      </p:sp>
      <p:sp>
        <p:nvSpPr>
          <p:cNvPr id="3" name="TextBox 2"/>
          <p:cNvSpPr txBox="1"/>
          <p:nvPr/>
        </p:nvSpPr>
        <p:spPr>
          <a:xfrm>
            <a:off x="3160889" y="1030111"/>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7" name="TextBox 6"/>
          <p:cNvSpPr txBox="1"/>
          <p:nvPr/>
        </p:nvSpPr>
        <p:spPr>
          <a:xfrm>
            <a:off x="1382889" y="254000"/>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734712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Series Co-Hosts</a:t>
            </a:r>
            <a:endParaRPr lang="en-US" dirty="0"/>
          </a:p>
        </p:txBody>
      </p:sp>
      <p:pic>
        <p:nvPicPr>
          <p:cNvPr id="2" name="Picture 1" descr="joa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7000" y="304801"/>
            <a:ext cx="1896089" cy="2514600"/>
          </a:xfrm>
          <a:prstGeom prst="rect">
            <a:avLst/>
          </a:prstGeom>
        </p:spPr>
      </p:pic>
      <p:pic>
        <p:nvPicPr>
          <p:cNvPr id="3" name="Picture 2" descr="CordeliaAnderson.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66800" y="228600"/>
            <a:ext cx="1688864" cy="2603019"/>
          </a:xfrm>
          <a:prstGeom prst="rect">
            <a:avLst/>
          </a:prstGeom>
        </p:spPr>
      </p:pic>
      <p:sp>
        <p:nvSpPr>
          <p:cNvPr id="5" name="TextBox 4"/>
          <p:cNvSpPr txBox="1"/>
          <p:nvPr/>
        </p:nvSpPr>
        <p:spPr>
          <a:xfrm>
            <a:off x="914400" y="2971800"/>
            <a:ext cx="2121327" cy="369332"/>
          </a:xfrm>
          <a:prstGeom prst="rect">
            <a:avLst/>
          </a:prstGeom>
          <a:noFill/>
        </p:spPr>
        <p:txBody>
          <a:bodyPr wrap="square" rtlCol="0">
            <a:spAutoFit/>
          </a:bodyPr>
          <a:lstStyle/>
          <a:p>
            <a:pPr algn="ctr"/>
            <a:r>
              <a:rPr lang="en-US" b="1" dirty="0" err="1" smtClean="0">
                <a:solidFill>
                  <a:srgbClr val="FFFFFF"/>
                </a:solidFill>
              </a:rPr>
              <a:t>Cordelia</a:t>
            </a:r>
            <a:r>
              <a:rPr lang="en-US" b="1" dirty="0" smtClean="0">
                <a:solidFill>
                  <a:srgbClr val="FFFFFF"/>
                </a:solidFill>
              </a:rPr>
              <a:t> Anderson</a:t>
            </a:r>
            <a:endParaRPr lang="en-US" b="1" dirty="0">
              <a:solidFill>
                <a:srgbClr val="FFFFFF"/>
              </a:solidFill>
            </a:endParaRPr>
          </a:p>
        </p:txBody>
      </p:sp>
      <p:sp>
        <p:nvSpPr>
          <p:cNvPr id="6" name="TextBox 5"/>
          <p:cNvSpPr txBox="1"/>
          <p:nvPr/>
        </p:nvSpPr>
        <p:spPr>
          <a:xfrm>
            <a:off x="6400800" y="2971800"/>
            <a:ext cx="2121327" cy="369332"/>
          </a:xfrm>
          <a:prstGeom prst="rect">
            <a:avLst/>
          </a:prstGeom>
          <a:noFill/>
        </p:spPr>
        <p:txBody>
          <a:bodyPr wrap="square" rtlCol="0">
            <a:spAutoFit/>
          </a:bodyPr>
          <a:lstStyle/>
          <a:p>
            <a:pPr algn="ctr"/>
            <a:r>
              <a:rPr lang="en-US" b="1" dirty="0" smtClean="0">
                <a:solidFill>
                  <a:srgbClr val="FFFFFF"/>
                </a:solidFill>
              </a:rPr>
              <a:t>Joan </a:t>
            </a:r>
            <a:r>
              <a:rPr lang="en-US" b="1" dirty="0" err="1" smtClean="0">
                <a:solidFill>
                  <a:srgbClr val="FFFFFF"/>
                </a:solidFill>
              </a:rPr>
              <a:t>Tabachnick</a:t>
            </a:r>
            <a:endParaRPr lang="en-US" b="1" dirty="0">
              <a:solidFill>
                <a:srgbClr val="FFFFFF"/>
              </a:solidFill>
            </a:endParaRPr>
          </a:p>
        </p:txBody>
      </p:sp>
      <p:pic>
        <p:nvPicPr>
          <p:cNvPr id="7" name="Picture 6" descr="Leona headshot .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685800"/>
            <a:ext cx="2491154" cy="1905000"/>
          </a:xfrm>
          <a:prstGeom prst="rect">
            <a:avLst/>
          </a:prstGeom>
        </p:spPr>
      </p:pic>
      <p:sp>
        <p:nvSpPr>
          <p:cNvPr id="8" name="TextBox 7"/>
          <p:cNvSpPr txBox="1"/>
          <p:nvPr/>
        </p:nvSpPr>
        <p:spPr>
          <a:xfrm>
            <a:off x="3352800" y="2971800"/>
            <a:ext cx="2743200" cy="369332"/>
          </a:xfrm>
          <a:prstGeom prst="rect">
            <a:avLst/>
          </a:prstGeom>
          <a:noFill/>
        </p:spPr>
        <p:txBody>
          <a:bodyPr wrap="square" rtlCol="0">
            <a:spAutoFit/>
          </a:bodyPr>
          <a:lstStyle/>
          <a:p>
            <a:r>
              <a:rPr lang="en-US" b="1" dirty="0" smtClean="0">
                <a:solidFill>
                  <a:schemeClr val="bg1"/>
                </a:solidFill>
              </a:rPr>
              <a:t>Leona Smith Di Faustino</a:t>
            </a:r>
            <a:endParaRPr lang="en-US" b="1" dirty="0">
              <a:solidFill>
                <a:schemeClr val="bg1"/>
              </a:solidFill>
            </a:endParaRPr>
          </a:p>
        </p:txBody>
      </p:sp>
    </p:spTree>
    <p:extLst>
      <p:ext uri="{BB962C8B-B14F-4D97-AF65-F5344CB8AC3E}">
        <p14:creationId xmlns:p14="http://schemas.microsoft.com/office/powerpoint/2010/main" val="3616700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Web Conference</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solidFill>
                  <a:srgbClr val="FF0000"/>
                </a:solidFill>
              </a:rPr>
              <a:t>Preventing </a:t>
            </a:r>
            <a:r>
              <a:rPr lang="en-US" dirty="0">
                <a:solidFill>
                  <a:srgbClr val="FF0000"/>
                </a:solidFill>
              </a:rPr>
              <a:t>the Harm, Promoting the Helpful: Healthy Sexuality (January 21, 2015)</a:t>
            </a:r>
          </a:p>
          <a:p>
            <a:r>
              <a:rPr lang="en-US" dirty="0"/>
              <a:t>Bridging Knowledge in Child Sexual Abuse Prevention: Promising Practices in Indigenous Communities (February 18, 2015)</a:t>
            </a:r>
          </a:p>
          <a:p>
            <a:r>
              <a:rPr lang="en-US" dirty="0"/>
              <a:t>Pillars of Policy for Child Sexual Abuse Prevention: A Discussion  (March 18, 2015)</a:t>
            </a:r>
          </a:p>
          <a:p>
            <a:endParaRPr lang="en-US" dirty="0"/>
          </a:p>
        </p:txBody>
      </p:sp>
    </p:spTree>
    <p:extLst>
      <p:ext uri="{BB962C8B-B14F-4D97-AF65-F5344CB8AC3E}">
        <p14:creationId xmlns:p14="http://schemas.microsoft.com/office/powerpoint/2010/main" val="3532935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endParaRPr lang="en-US" dirty="0"/>
          </a:p>
        </p:txBody>
      </p:sp>
      <p:pic>
        <p:nvPicPr>
          <p:cNvPr id="9218" name="Picture 2"/>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876425" y="152400"/>
            <a:ext cx="72675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4226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Q’s for You</a:t>
            </a:r>
            <a:endParaRPr lang="en-US" dirty="0"/>
          </a:p>
        </p:txBody>
      </p:sp>
      <p:sp>
        <p:nvSpPr>
          <p:cNvPr id="3" name="Content Placeholder 2"/>
          <p:cNvSpPr>
            <a:spLocks noGrp="1"/>
          </p:cNvSpPr>
          <p:nvPr>
            <p:ph idx="1"/>
          </p:nvPr>
        </p:nvSpPr>
        <p:spPr/>
        <p:txBody>
          <a:bodyPr/>
          <a:lstStyle/>
          <a:p>
            <a:endParaRPr lang="en-US"/>
          </a:p>
        </p:txBody>
      </p:sp>
      <p:sp>
        <p:nvSpPr>
          <p:cNvPr id="6" name="Oval Callout 5"/>
          <p:cNvSpPr/>
          <p:nvPr/>
        </p:nvSpPr>
        <p:spPr>
          <a:xfrm>
            <a:off x="3924300" y="1600200"/>
            <a:ext cx="4572000" cy="2667000"/>
          </a:xfrm>
          <a:prstGeom prst="wedgeEllipseCallout">
            <a:avLst>
              <a:gd name="adj1" fmla="val -43667"/>
              <a:gd name="adj2" fmla="val 44819"/>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ext Placeholder 6"/>
          <p:cNvSpPr txBox="1">
            <a:spLocks/>
          </p:cNvSpPr>
          <p:nvPr/>
        </p:nvSpPr>
        <p:spPr>
          <a:xfrm>
            <a:off x="4533900" y="2133600"/>
            <a:ext cx="3429000" cy="1600200"/>
          </a:xfrm>
          <a:prstGeom prst="rect">
            <a:avLst/>
          </a:prstGeom>
          <a:noFill/>
          <a:ln>
            <a:noFill/>
          </a:ln>
          <a:effectLst/>
        </p:spPr>
        <p:txBody>
          <a:bodyPr vert="horz" lIns="91440" tIns="45720" rIns="91440" bIns="45720" rtlCol="0" anchor="ctr"/>
          <a:lstStyle>
            <a:defPPr>
              <a:defRPr lang="en-US"/>
            </a:defPPr>
            <a:lvl1pPr marL="0" indent="0" algn="ctr" defTabSz="457200" rtl="0" eaLnBrk="1" latinLnBrk="0" hangingPunct="1">
              <a:buNone/>
              <a:defRPr sz="3000" b="1" kern="1200" baseline="0">
                <a:ln>
                  <a:noFill/>
                </a:ln>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Have you attended prior ECSA?</a:t>
            </a:r>
            <a:endParaRPr lang="en-US" dirty="0"/>
          </a:p>
        </p:txBody>
      </p:sp>
      <p:pic>
        <p:nvPicPr>
          <p:cNvPr id="8" name="Picture 7"/>
          <p:cNvPicPr>
            <a:picLocks noChangeAspect="1"/>
          </p:cNvPicPr>
          <p:nvPr/>
        </p:nvPicPr>
        <p:blipFill>
          <a:blip r:embed="rId3" cstate="print"/>
          <a:stretch>
            <a:fillRect/>
          </a:stretch>
        </p:blipFill>
        <p:spPr>
          <a:xfrm>
            <a:off x="533400" y="3581400"/>
            <a:ext cx="3615070" cy="1943100"/>
          </a:xfrm>
          <a:prstGeom prst="rect">
            <a:avLst/>
          </a:prstGeom>
        </p:spPr>
      </p:pic>
      <p:sp>
        <p:nvSpPr>
          <p:cNvPr id="9" name="TextBox 8"/>
          <p:cNvSpPr txBox="1"/>
          <p:nvPr/>
        </p:nvSpPr>
        <p:spPr>
          <a:xfrm>
            <a:off x="1295400" y="1981200"/>
            <a:ext cx="1861930" cy="954107"/>
          </a:xfrm>
          <a:prstGeom prst="rect">
            <a:avLst/>
          </a:prstGeom>
          <a:noFill/>
        </p:spPr>
        <p:txBody>
          <a:bodyPr wrap="square" rtlCol="0">
            <a:spAutoFit/>
          </a:bodyPr>
          <a:lstStyle/>
          <a:p>
            <a:pPr algn="r"/>
            <a:r>
              <a:rPr lang="en-US" sz="2800" dirty="0" smtClean="0"/>
              <a:t>Answer on the left</a:t>
            </a:r>
            <a:endParaRPr lang="en-US" sz="2800" dirty="0"/>
          </a:p>
        </p:txBody>
      </p:sp>
      <p:sp>
        <p:nvSpPr>
          <p:cNvPr id="10" name="Left Arrow 9"/>
          <p:cNvSpPr/>
          <p:nvPr/>
        </p:nvSpPr>
        <p:spPr>
          <a:xfrm rot="20094672">
            <a:off x="571040" y="2842890"/>
            <a:ext cx="914400" cy="381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71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Q’s for You</a:t>
            </a:r>
            <a:endParaRPr lang="en-US" dirty="0"/>
          </a:p>
        </p:txBody>
      </p:sp>
      <p:sp>
        <p:nvSpPr>
          <p:cNvPr id="3" name="Content Placeholder 2"/>
          <p:cNvSpPr>
            <a:spLocks noGrp="1"/>
          </p:cNvSpPr>
          <p:nvPr>
            <p:ph idx="1"/>
          </p:nvPr>
        </p:nvSpPr>
        <p:spPr/>
        <p:txBody>
          <a:bodyPr/>
          <a:lstStyle/>
          <a:p>
            <a:endParaRPr lang="en-US"/>
          </a:p>
        </p:txBody>
      </p:sp>
      <p:sp>
        <p:nvSpPr>
          <p:cNvPr id="6" name="Oval Callout 5"/>
          <p:cNvSpPr/>
          <p:nvPr/>
        </p:nvSpPr>
        <p:spPr>
          <a:xfrm>
            <a:off x="3924300" y="1600200"/>
            <a:ext cx="4572000" cy="2667000"/>
          </a:xfrm>
          <a:prstGeom prst="wedgeEllipseCallout">
            <a:avLst>
              <a:gd name="adj1" fmla="val -43667"/>
              <a:gd name="adj2" fmla="val 44819"/>
            </a:avLst>
          </a:prstGeom>
          <a:solidFill>
            <a:srgbClr val="AF22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ext Placeholder 6"/>
          <p:cNvSpPr txBox="1">
            <a:spLocks/>
          </p:cNvSpPr>
          <p:nvPr/>
        </p:nvSpPr>
        <p:spPr>
          <a:xfrm>
            <a:off x="4533900" y="2133600"/>
            <a:ext cx="3429000" cy="1600200"/>
          </a:xfrm>
          <a:prstGeom prst="rect">
            <a:avLst/>
          </a:prstGeom>
          <a:noFill/>
          <a:ln>
            <a:noFill/>
          </a:ln>
          <a:effectLst/>
        </p:spPr>
        <p:txBody>
          <a:bodyPr vert="horz" lIns="91440" tIns="45720" rIns="91440" bIns="45720" rtlCol="0" anchor="ctr"/>
          <a:lstStyle>
            <a:defPPr>
              <a:defRPr lang="en-US"/>
            </a:defPPr>
            <a:lvl1pPr marL="0" indent="0" algn="ctr" defTabSz="457200" rtl="0" eaLnBrk="1" latinLnBrk="0" hangingPunct="1">
              <a:buNone/>
              <a:defRPr sz="3000" b="1" kern="1200" baseline="0">
                <a:ln>
                  <a:noFill/>
                </a:ln>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Does your work involve a Restorative Justice Approach?</a:t>
            </a:r>
            <a:endParaRPr lang="en-US" dirty="0"/>
          </a:p>
        </p:txBody>
      </p:sp>
      <p:pic>
        <p:nvPicPr>
          <p:cNvPr id="8" name="Picture 7"/>
          <p:cNvPicPr>
            <a:picLocks noChangeAspect="1"/>
          </p:cNvPicPr>
          <p:nvPr/>
        </p:nvPicPr>
        <p:blipFill>
          <a:blip r:embed="rId3" cstate="print"/>
          <a:stretch>
            <a:fillRect/>
          </a:stretch>
        </p:blipFill>
        <p:spPr>
          <a:xfrm>
            <a:off x="533400" y="3581400"/>
            <a:ext cx="3615070" cy="1943100"/>
          </a:xfrm>
          <a:prstGeom prst="rect">
            <a:avLst/>
          </a:prstGeom>
        </p:spPr>
      </p:pic>
      <p:sp>
        <p:nvSpPr>
          <p:cNvPr id="9" name="TextBox 8"/>
          <p:cNvSpPr txBox="1"/>
          <p:nvPr/>
        </p:nvSpPr>
        <p:spPr>
          <a:xfrm>
            <a:off x="1295400" y="1981200"/>
            <a:ext cx="1861930" cy="954107"/>
          </a:xfrm>
          <a:prstGeom prst="rect">
            <a:avLst/>
          </a:prstGeom>
          <a:noFill/>
        </p:spPr>
        <p:txBody>
          <a:bodyPr wrap="square" rtlCol="0">
            <a:spAutoFit/>
          </a:bodyPr>
          <a:lstStyle/>
          <a:p>
            <a:pPr algn="r"/>
            <a:r>
              <a:rPr lang="en-US" sz="2800" dirty="0" smtClean="0"/>
              <a:t>Answer on the left</a:t>
            </a:r>
            <a:endParaRPr lang="en-US" sz="2800" dirty="0"/>
          </a:p>
        </p:txBody>
      </p:sp>
      <p:sp>
        <p:nvSpPr>
          <p:cNvPr id="10" name="Left Arrow 9"/>
          <p:cNvSpPr/>
          <p:nvPr/>
        </p:nvSpPr>
        <p:spPr>
          <a:xfrm rot="20094672">
            <a:off x="571040" y="2842890"/>
            <a:ext cx="914400" cy="381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31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sz="quarter" idx="12"/>
          </p:nvPr>
        </p:nvSpPr>
        <p:spPr>
          <a:xfrm>
            <a:off x="4343400" y="2057400"/>
            <a:ext cx="3429000" cy="1600200"/>
          </a:xfrm>
        </p:spPr>
        <p:txBody>
          <a:bodyPr/>
          <a:lstStyle/>
          <a:p>
            <a:r>
              <a:rPr lang="en-US" dirty="0"/>
              <a:t>What are you hoping to get out of this webinar?</a:t>
            </a:r>
          </a:p>
        </p:txBody>
      </p:sp>
    </p:spTree>
    <p:extLst>
      <p:ext uri="{BB962C8B-B14F-4D97-AF65-F5344CB8AC3E}">
        <p14:creationId xmlns:p14="http://schemas.microsoft.com/office/powerpoint/2010/main" val="82596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Restorative Justice?</a:t>
            </a:r>
            <a:endParaRPr lang="en-US" dirty="0"/>
          </a:p>
        </p:txBody>
      </p:sp>
      <p:sp>
        <p:nvSpPr>
          <p:cNvPr id="3" name="Content Placeholder 2"/>
          <p:cNvSpPr>
            <a:spLocks noGrp="1"/>
          </p:cNvSpPr>
          <p:nvPr>
            <p:ph idx="1"/>
          </p:nvPr>
        </p:nvSpPr>
        <p:spPr/>
        <p:txBody>
          <a:bodyPr/>
          <a:lstStyle/>
          <a:p>
            <a:r>
              <a:rPr lang="en-US" sz="4000" dirty="0" smtClean="0"/>
              <a:t>“</a:t>
            </a:r>
            <a:r>
              <a:rPr lang="en-US" sz="4000" i="1" dirty="0" smtClean="0"/>
              <a:t>How </a:t>
            </a:r>
            <a:r>
              <a:rPr lang="en-US" sz="4000" i="1" dirty="0"/>
              <a:t>we respond to sexual abuse can create the societal and cultural motivation to prevent child sexual </a:t>
            </a:r>
            <a:r>
              <a:rPr lang="en-US" sz="4000" i="1" dirty="0" smtClean="0"/>
              <a:t>abuse</a:t>
            </a:r>
            <a:r>
              <a:rPr lang="en-US" sz="4000" dirty="0" smtClean="0"/>
              <a:t>.”</a:t>
            </a:r>
          </a:p>
          <a:p>
            <a:pPr marL="0" indent="0" algn="r">
              <a:buNone/>
            </a:pPr>
            <a:r>
              <a:rPr lang="en-US" sz="2800" dirty="0" smtClean="0"/>
              <a:t>-- Alisa Klein</a:t>
            </a:r>
            <a:endParaRPr lang="en-US" sz="2800"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36576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7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lvl="0"/>
            <a:r>
              <a:rPr lang="en-US" dirty="0"/>
              <a:t>Understand the elements of restorative </a:t>
            </a:r>
            <a:r>
              <a:rPr lang="en-US" dirty="0" smtClean="0"/>
              <a:t>justice</a:t>
            </a:r>
          </a:p>
          <a:p>
            <a:pPr lvl="0"/>
            <a:r>
              <a:rPr lang="en-US" dirty="0" smtClean="0"/>
              <a:t>Learn </a:t>
            </a:r>
            <a:r>
              <a:rPr lang="en-US" dirty="0"/>
              <a:t>about the role of survivors </a:t>
            </a:r>
            <a:endParaRPr lang="en-US" dirty="0" smtClean="0"/>
          </a:p>
          <a:p>
            <a:pPr lvl="0"/>
            <a:r>
              <a:rPr lang="en-US" dirty="0" smtClean="0"/>
              <a:t>Understand </a:t>
            </a:r>
            <a:r>
              <a:rPr lang="en-US" dirty="0"/>
              <a:t>circle process and its value </a:t>
            </a:r>
            <a:r>
              <a:rPr lang="en-US" dirty="0" smtClean="0"/>
              <a:t>within </a:t>
            </a:r>
            <a:r>
              <a:rPr lang="en-US" dirty="0"/>
              <a:t>South Asian and </a:t>
            </a:r>
            <a:r>
              <a:rPr lang="en-US" dirty="0" smtClean="0"/>
              <a:t>other communities</a:t>
            </a:r>
          </a:p>
          <a:p>
            <a:endParaRPr lang="en-US" dirty="0"/>
          </a:p>
        </p:txBody>
      </p:sp>
    </p:spTree>
    <p:extLst>
      <p:ext uri="{BB962C8B-B14F-4D97-AF65-F5344CB8AC3E}">
        <p14:creationId xmlns:p14="http://schemas.microsoft.com/office/powerpoint/2010/main" val="882816979"/>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10380</TotalTime>
  <Words>1151</Words>
  <Application>Microsoft Macintosh PowerPoint</Application>
  <PresentationFormat>On-screen Show (4:3)</PresentationFormat>
  <Paragraphs>245</Paragraphs>
  <Slides>41</Slides>
  <Notes>29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4_Office Theme</vt:lpstr>
      <vt:lpstr>Restorative Justice: A Promising Approach to Ending Child Sexual Abuse</vt:lpstr>
      <vt:lpstr>PowerPoint Presentation</vt:lpstr>
      <vt:lpstr>PowerPoint Presentation</vt:lpstr>
      <vt:lpstr>Series Co-Hosts</vt:lpstr>
      <vt:lpstr>Q’s for You</vt:lpstr>
      <vt:lpstr>Q’s for You</vt:lpstr>
      <vt:lpstr>PowerPoint Presentation</vt:lpstr>
      <vt:lpstr>Why Restorative Justice?</vt:lpstr>
      <vt:lpstr>Learning Objectives</vt:lpstr>
      <vt:lpstr>ALL of Us are Affected </vt:lpstr>
      <vt:lpstr>Pendulum is Swinging…</vt:lpstr>
      <vt:lpstr>Survivor Voices</vt:lpstr>
      <vt:lpstr>A Comparison of Each Model</vt:lpstr>
      <vt:lpstr>Not a One Size Fits All Approach</vt:lpstr>
      <vt:lpstr>Hollow Water First Nation</vt:lpstr>
      <vt:lpstr>Hollow Water First Nation</vt:lpstr>
      <vt:lpstr>Hollow Water First Nation</vt:lpstr>
      <vt:lpstr>Aboriginal Justice</vt:lpstr>
      <vt:lpstr>         </vt:lpstr>
      <vt:lpstr>Paradigm Shift</vt:lpstr>
      <vt:lpstr>What Questions Do We Ask About Wrongdoing?</vt:lpstr>
      <vt:lpstr>Restorative Justice Asks:</vt:lpstr>
      <vt:lpstr>Who and What Do We Attend To?</vt:lpstr>
      <vt:lpstr>The RJ (Decolonized) Golden Rule</vt:lpstr>
      <vt:lpstr>Sonya Shah’s “Fourth Really” </vt:lpstr>
      <vt:lpstr>Why We Don’t Report</vt:lpstr>
      <vt:lpstr>A Snapshot of Our Problem</vt:lpstr>
      <vt:lpstr>Hollow Water Community Holistic Circle Healing</vt:lpstr>
      <vt:lpstr>Healing Transgenerational CSA Pandemics</vt:lpstr>
      <vt:lpstr>South Asian CSA Survivor Circles</vt:lpstr>
      <vt:lpstr>Is There Less Abuse Here Or Less Reporting?</vt:lpstr>
      <vt:lpstr>A Good Place to Begin</vt:lpstr>
      <vt:lpstr>Exercise Extreme Caution!</vt:lpstr>
      <vt:lpstr>Parting Restorative Justice Wisdom</vt:lpstr>
      <vt:lpstr>Intersections</vt:lpstr>
      <vt:lpstr>Discussion with Speakers</vt:lpstr>
      <vt:lpstr>ONE Action</vt:lpstr>
      <vt:lpstr>PowerPoint Presentation</vt:lpstr>
      <vt:lpstr>PowerPoint Presentation</vt:lpstr>
      <vt:lpstr>Next Web Conference</vt:lpstr>
      <vt:lpstr>PowerPoint Presentation</vt:lpstr>
    </vt:vector>
  </TitlesOfParts>
  <Company>U.S. Olympic Committee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 Wolf</dc:creator>
  <cp:lastModifiedBy>Leona Smith</cp:lastModifiedBy>
  <cp:revision>232</cp:revision>
  <cp:lastPrinted>2013-10-08T15:36:08Z</cp:lastPrinted>
  <dcterms:created xsi:type="dcterms:W3CDTF">2013-03-14T02:09:11Z</dcterms:created>
  <dcterms:modified xsi:type="dcterms:W3CDTF">2014-11-24T17:51:19Z</dcterms:modified>
</cp:coreProperties>
</file>